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37" r:id="rId1"/>
  </p:sldMasterIdLst>
  <p:notesMasterIdLst>
    <p:notesMasterId r:id="rId25"/>
  </p:notesMasterIdLst>
  <p:sldIdLst>
    <p:sldId id="256" r:id="rId2"/>
    <p:sldId id="257" r:id="rId3"/>
    <p:sldId id="258" r:id="rId4"/>
    <p:sldId id="259" r:id="rId5"/>
    <p:sldId id="276"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7" r:id="rId20"/>
    <p:sldId id="273" r:id="rId21"/>
    <p:sldId id="274" r:id="rId22"/>
    <p:sldId id="275" r:id="rId23"/>
    <p:sldId id="278" r:id="rId24"/>
  </p:sldIdLst>
  <p:sldSz cx="12192000" cy="6858000"/>
  <p:notesSz cx="6858000" cy="9144000"/>
  <p:embeddedFontLst>
    <p:embeddedFont>
      <p:font typeface="Arial Black" panose="020B0A04020102020204" pitchFamily="34" charset="0"/>
      <p:regular r:id="rId26"/>
      <p:bold r:id="rId27"/>
    </p:embeddedFont>
    <p:embeddedFont>
      <p:font typeface="Arimo" panose="020B060402020202020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Garamond" panose="02020404030301010803" pitchFamily="18" charset="0"/>
      <p:regular r:id="rId36"/>
      <p:bold r:id="rId37"/>
      <p:italic r:id="rId38"/>
    </p:embeddedFont>
    <p:embeddedFont>
      <p:font typeface="Lato" panose="020F0502020204030203" pitchFamily="34"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0873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8" name="Google Shape;2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0483737f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20483737f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g120483737f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r>
              <a:rPr lang="en-US"/>
              <a:t>3/25/2022</a:t>
            </a:r>
          </a:p>
        </p:txBody>
      </p:sp>
      <p:sp>
        <p:nvSpPr>
          <p:cNvPr id="5" name="Footer Placeholder 4"/>
          <p:cNvSpPr>
            <a:spLocks noGrp="1"/>
          </p:cNvSpPr>
          <p:nvPr>
            <p:ph type="ftr" sz="quarter" idx="11"/>
          </p:nvPr>
        </p:nvSpPr>
        <p:spPr>
          <a:xfrm>
            <a:off x="2692397" y="5037663"/>
            <a:ext cx="5214635" cy="279400"/>
          </a:xfrm>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a:xfrm>
            <a:off x="8956900" y="5037663"/>
            <a:ext cx="551167" cy="279400"/>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1636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3/25/2022</a:t>
            </a:r>
          </a:p>
        </p:txBody>
      </p:sp>
      <p:sp>
        <p:nvSpPr>
          <p:cNvPr id="6" name="Footer Placeholder 5"/>
          <p:cNvSpPr>
            <a:spLocks noGrp="1"/>
          </p:cNvSpPr>
          <p:nvPr>
            <p:ph type="ftr" sz="quarter" idx="11"/>
          </p:nvPr>
        </p:nvSpPr>
        <p:spPr/>
        <p:txBody>
          <a:bodyPr/>
          <a:lstStyle/>
          <a:p>
            <a:r>
              <a:rPr lang="en-US"/>
              <a:t>Department of computer Science Engineering  College of Engineering Adoor</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0386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176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7730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80430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870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51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626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8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24339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7140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3/25/2022</a:t>
            </a:r>
          </a:p>
        </p:txBody>
      </p:sp>
      <p:sp>
        <p:nvSpPr>
          <p:cNvPr id="6" name="Footer Placeholder 5"/>
          <p:cNvSpPr>
            <a:spLocks noGrp="1"/>
          </p:cNvSpPr>
          <p:nvPr>
            <p:ph type="ftr" sz="quarter" idx="11"/>
          </p:nvPr>
        </p:nvSpPr>
        <p:spPr/>
        <p:txBody>
          <a:bodyPr/>
          <a:lstStyle/>
          <a:p>
            <a:r>
              <a:rPr lang="en-US"/>
              <a:t>Department of computer Science Engineering  College of Engineering Adoor</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80294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3/25/2022</a:t>
            </a:r>
          </a:p>
        </p:txBody>
      </p:sp>
      <p:sp>
        <p:nvSpPr>
          <p:cNvPr id="8" name="Footer Placeholder 7"/>
          <p:cNvSpPr>
            <a:spLocks noGrp="1"/>
          </p:cNvSpPr>
          <p:nvPr>
            <p:ph type="ftr" sz="quarter" idx="11"/>
          </p:nvPr>
        </p:nvSpPr>
        <p:spPr/>
        <p:txBody>
          <a:bodyPr/>
          <a:lstStyle/>
          <a:p>
            <a:r>
              <a:rPr lang="en-US"/>
              <a:t>Department of computer Science Engineering  College of Engineering Adoor</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656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3/25/2022</a:t>
            </a:r>
          </a:p>
        </p:txBody>
      </p:sp>
      <p:sp>
        <p:nvSpPr>
          <p:cNvPr id="4" name="Footer Placeholder 3"/>
          <p:cNvSpPr>
            <a:spLocks noGrp="1"/>
          </p:cNvSpPr>
          <p:nvPr>
            <p:ph type="ftr" sz="quarter" idx="11"/>
          </p:nvPr>
        </p:nvSpPr>
        <p:spPr/>
        <p:txBody>
          <a:bodyPr/>
          <a:lstStyle/>
          <a:p>
            <a:r>
              <a:rPr lang="en-US"/>
              <a:t>Department of computer Science Engineering  College of Engineering Adoor</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56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3/25/2022</a:t>
            </a:r>
          </a:p>
        </p:txBody>
      </p:sp>
      <p:sp>
        <p:nvSpPr>
          <p:cNvPr id="3" name="Footer Placeholder 2"/>
          <p:cNvSpPr>
            <a:spLocks noGrp="1"/>
          </p:cNvSpPr>
          <p:nvPr>
            <p:ph type="ftr" sz="quarter" idx="11"/>
          </p:nvPr>
        </p:nvSpPr>
        <p:spPr/>
        <p:txBody>
          <a:bodyPr/>
          <a:lstStyle/>
          <a:p>
            <a:r>
              <a:rPr lang="en-US"/>
              <a:t>Department of computer Science Engineering  College of Engineering Adoor</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37827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3/25/2022</a:t>
            </a:r>
          </a:p>
        </p:txBody>
      </p:sp>
      <p:sp>
        <p:nvSpPr>
          <p:cNvPr id="6" name="Footer Placeholder 5"/>
          <p:cNvSpPr>
            <a:spLocks noGrp="1"/>
          </p:cNvSpPr>
          <p:nvPr>
            <p:ph type="ftr" sz="quarter" idx="11"/>
          </p:nvPr>
        </p:nvSpPr>
        <p:spPr/>
        <p:txBody>
          <a:bodyPr/>
          <a:lstStyle/>
          <a:p>
            <a:r>
              <a:rPr lang="en-US"/>
              <a:t>Department of computer Science Engineering  College of Engineering Adoor</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853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3/25/2022</a:t>
            </a:r>
          </a:p>
        </p:txBody>
      </p:sp>
      <p:sp>
        <p:nvSpPr>
          <p:cNvPr id="6" name="Footer Placeholder 5"/>
          <p:cNvSpPr>
            <a:spLocks noGrp="1"/>
          </p:cNvSpPr>
          <p:nvPr>
            <p:ph type="ftr" sz="quarter" idx="11"/>
          </p:nvPr>
        </p:nvSpPr>
        <p:spPr/>
        <p:txBody>
          <a:bodyPr/>
          <a:lstStyle/>
          <a:p>
            <a:r>
              <a:rPr lang="en-US"/>
              <a:t>Department of computer Science Engineering  College of Engineering Adoor</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39773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3/25/2022</a:t>
            </a: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Department of computer Science Engineering  College of Engineering Adoor</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8719212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735705" y="1254143"/>
            <a:ext cx="5360295" cy="2420738"/>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lnSpc>
                <a:spcPct val="90000"/>
              </a:lnSpc>
              <a:spcBef>
                <a:spcPts val="0"/>
              </a:spcBef>
              <a:spcAft>
                <a:spcPts val="0"/>
              </a:spcAft>
              <a:buClr>
                <a:schemeClr val="dk1"/>
              </a:buClr>
              <a:buSzPct val="100000"/>
              <a:buFont typeface="Arial Black"/>
              <a:buNone/>
            </a:pPr>
            <a:r>
              <a:rPr lang="en-US" sz="4800" b="1" i="0" u="none" strike="noStrike" cap="none" dirty="0">
                <a:solidFill>
                  <a:schemeClr val="dk1"/>
                </a:solidFill>
                <a:latin typeface="Times New Roman" panose="02020603050405020304" pitchFamily="18" charset="0"/>
                <a:ea typeface="Arial Black"/>
                <a:cs typeface="Times New Roman" panose="02020603050405020304" pitchFamily="18" charset="0"/>
                <a:sym typeface="Arial Black"/>
              </a:rPr>
              <a:t>SHIP CLASSIFICATION </a:t>
            </a:r>
            <a:br>
              <a:rPr lang="en-US" sz="4800" b="1" i="0" u="none" strike="noStrike" cap="none" dirty="0">
                <a:solidFill>
                  <a:schemeClr val="dk1"/>
                </a:solidFill>
                <a:latin typeface="Times New Roman" panose="02020603050405020304" pitchFamily="18" charset="0"/>
                <a:ea typeface="Arial Black"/>
                <a:cs typeface="Times New Roman" panose="02020603050405020304" pitchFamily="18" charset="0"/>
                <a:sym typeface="Arial Black"/>
              </a:rPr>
            </a:br>
            <a:r>
              <a:rPr lang="en-US" sz="4800" b="1" i="0" u="none" strike="noStrike" cap="none" dirty="0">
                <a:solidFill>
                  <a:schemeClr val="dk1"/>
                </a:solidFill>
                <a:latin typeface="Times New Roman" panose="02020603050405020304" pitchFamily="18" charset="0"/>
                <a:ea typeface="Arial Black"/>
                <a:cs typeface="Times New Roman" panose="02020603050405020304" pitchFamily="18" charset="0"/>
                <a:sym typeface="Arial Black"/>
              </a:rPr>
              <a:t>USING TRIPLET CNN</a:t>
            </a:r>
            <a:endParaRPr sz="4800" b="1" i="0" u="none" strike="noStrike" cap="none" dirty="0">
              <a:solidFill>
                <a:schemeClr val="dk1"/>
              </a:solidFill>
              <a:latin typeface="Times New Roman" panose="02020603050405020304" pitchFamily="18" charset="0"/>
              <a:ea typeface="Arial Black"/>
              <a:cs typeface="Times New Roman" panose="02020603050405020304" pitchFamily="18" charset="0"/>
              <a:sym typeface="Arial Black"/>
            </a:endParaRPr>
          </a:p>
        </p:txBody>
      </p:sp>
      <p:pic>
        <p:nvPicPr>
          <p:cNvPr id="89" name="Google Shape;89;p13"/>
          <p:cNvPicPr preferRelativeResize="0"/>
          <p:nvPr/>
        </p:nvPicPr>
        <p:blipFill rotWithShape="1">
          <a:blip r:embed="rId3">
            <a:alphaModFix/>
          </a:blip>
          <a:srcRect/>
          <a:stretch/>
        </p:blipFill>
        <p:spPr>
          <a:xfrm>
            <a:off x="6563669" y="1137250"/>
            <a:ext cx="3872523" cy="2566542"/>
          </a:xfrm>
          <a:prstGeom prst="rect">
            <a:avLst/>
          </a:prstGeom>
          <a:noFill/>
          <a:ln>
            <a:noFill/>
          </a:ln>
        </p:spPr>
      </p:pic>
      <p:sp>
        <p:nvSpPr>
          <p:cNvPr id="93" name="Google Shape;93;p13"/>
          <p:cNvSpPr txBox="1"/>
          <p:nvPr/>
        </p:nvSpPr>
        <p:spPr>
          <a:xfrm>
            <a:off x="5001846" y="4242535"/>
            <a:ext cx="5056554" cy="2456081"/>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None/>
            </a:pPr>
            <a:r>
              <a:rPr lang="en-US" sz="20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Submitted by,</a:t>
            </a:r>
            <a:endParaRPr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p>
            <a:pPr marL="469265" marR="5080" lvl="0" indent="0" algn="just" rtl="0">
              <a:lnSpc>
                <a:spcPct val="78888"/>
              </a:lnSpc>
              <a:spcBef>
                <a:spcPts val="1465"/>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ABIN K JAYAN                    ADR18CS001</a:t>
            </a:r>
            <a:endParaRPr lang="en-US" dirty="0">
              <a:latin typeface="Times New Roman" panose="02020603050405020304" pitchFamily="18" charset="0"/>
              <a:cs typeface="Times New Roman" panose="02020603050405020304" pitchFamily="18" charset="0"/>
            </a:endParaRPr>
          </a:p>
          <a:p>
            <a:pPr marL="469265" marR="5080" lvl="0" indent="0" algn="just" rtl="0">
              <a:lnSpc>
                <a:spcPct val="78888"/>
              </a:lnSpc>
              <a:spcBef>
                <a:spcPts val="1465"/>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AJMAL LATHEEF              ADR18CS003</a:t>
            </a:r>
            <a:endParaRPr lang="en-US" dirty="0">
              <a:latin typeface="Times New Roman" panose="02020603050405020304" pitchFamily="18" charset="0"/>
              <a:cs typeface="Times New Roman" panose="02020603050405020304" pitchFamily="18" charset="0"/>
            </a:endParaRPr>
          </a:p>
          <a:p>
            <a:pPr marL="469265" marR="5080" lvl="0" indent="0" algn="just" rtl="0">
              <a:lnSpc>
                <a:spcPct val="78888"/>
              </a:lnSpc>
              <a:spcBef>
                <a:spcPts val="1465"/>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ASHIL JOHNSON               ADR18CS014</a:t>
            </a:r>
            <a:endParaRPr lang="en-US" dirty="0">
              <a:latin typeface="Times New Roman" panose="02020603050405020304" pitchFamily="18" charset="0"/>
              <a:cs typeface="Times New Roman" panose="02020603050405020304" pitchFamily="18" charset="0"/>
            </a:endParaRPr>
          </a:p>
          <a:p>
            <a:pPr marL="469265" marR="5080" lvl="0" indent="0" algn="just" rtl="0">
              <a:lnSpc>
                <a:spcPct val="78888"/>
              </a:lnSpc>
              <a:spcBef>
                <a:spcPts val="1465"/>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SIDDHARDH R NAIR        ADR18CS038</a:t>
            </a:r>
            <a:endParaRPr lang="en-US" dirty="0">
              <a:latin typeface="Times New Roman" panose="02020603050405020304" pitchFamily="18" charset="0"/>
              <a:cs typeface="Times New Roman" panose="02020603050405020304" pitchFamily="18" charset="0"/>
            </a:endParaRPr>
          </a:p>
          <a:p>
            <a:pPr marL="469265" marR="5080" lvl="0" indent="0" algn="l" rtl="0">
              <a:lnSpc>
                <a:spcPct val="78888"/>
              </a:lnSpc>
              <a:spcBef>
                <a:spcPts val="1465"/>
              </a:spcBef>
              <a:spcAft>
                <a:spcPts val="0"/>
              </a:spcAft>
              <a:buNone/>
            </a:pPr>
            <a:r>
              <a:rPr lang="en-US" sz="1800" b="1" i="0" u="none" strike="noStrike" cap="none" dirty="0">
                <a:solidFill>
                  <a:schemeClr val="dk1"/>
                </a:solidFill>
                <a:latin typeface="Lato"/>
                <a:ea typeface="Lato"/>
                <a:cs typeface="Lato"/>
                <a:sym typeface="Lato"/>
              </a:rPr>
              <a:t> </a:t>
            </a:r>
            <a:endParaRPr sz="1800" b="0" i="0" u="none" strike="noStrike" cap="none" dirty="0">
              <a:solidFill>
                <a:schemeClr val="dk1"/>
              </a:solidFill>
              <a:latin typeface="Lato"/>
              <a:ea typeface="Lato"/>
              <a:cs typeface="Lato"/>
              <a:sym typeface="Lato"/>
            </a:endParaRPr>
          </a:p>
        </p:txBody>
      </p:sp>
      <p:sp>
        <p:nvSpPr>
          <p:cNvPr id="94" name="Google Shape;94;p13"/>
          <p:cNvSpPr txBox="1"/>
          <p:nvPr/>
        </p:nvSpPr>
        <p:spPr>
          <a:xfrm>
            <a:off x="983974" y="4780465"/>
            <a:ext cx="3200399" cy="948937"/>
          </a:xfrm>
          <a:prstGeom prst="rect">
            <a:avLst/>
          </a:prstGeom>
          <a:noFill/>
          <a:ln>
            <a:noFill/>
          </a:ln>
        </p:spPr>
        <p:txBody>
          <a:bodyPr spcFirstLastPara="1" wrap="square" lIns="91425" tIns="45700" rIns="91425" bIns="45700" anchor="t" anchorCtr="0">
            <a:spAutoFit/>
          </a:bodyPr>
          <a:lstStyle/>
          <a:p>
            <a:pPr marL="12700" marR="491490" lvl="0" indent="0" algn="l" rtl="0">
              <a:spcBef>
                <a:spcPts val="0"/>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Mrs. Manju J  </a:t>
            </a:r>
            <a:endParaRPr dirty="0">
              <a:latin typeface="Times New Roman" panose="02020603050405020304" pitchFamily="18" charset="0"/>
              <a:cs typeface="Times New Roman" panose="02020603050405020304" pitchFamily="18" charset="0"/>
            </a:endParaRPr>
          </a:p>
          <a:p>
            <a:pPr marL="12700" marR="491490" lvl="0" indent="0" algn="l" rtl="0">
              <a:spcBef>
                <a:spcPts val="160"/>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Assistant Professor</a:t>
            </a:r>
            <a:endParaRPr sz="18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p>
            <a:pPr marL="12700" marR="0" lvl="0" indent="0" algn="l" rtl="0">
              <a:spcBef>
                <a:spcPts val="0"/>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Dept. of Computer Science</a:t>
            </a:r>
            <a:endParaRPr sz="18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p:txBody>
      </p:sp>
      <p:sp>
        <p:nvSpPr>
          <p:cNvPr id="95" name="Google Shape;95;p13"/>
          <p:cNvSpPr txBox="1"/>
          <p:nvPr/>
        </p:nvSpPr>
        <p:spPr>
          <a:xfrm>
            <a:off x="591090" y="4242535"/>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Guided</a:t>
            </a:r>
            <a:r>
              <a:rPr lang="en-US" sz="1800" b="1" i="0" u="none" strike="noStrike" cap="none" dirty="0">
                <a:solidFill>
                  <a:schemeClr val="dk1"/>
                </a:solidFill>
                <a:latin typeface="Lato"/>
                <a:ea typeface="Lato"/>
                <a:cs typeface="Lato"/>
                <a:sym typeface="Lato"/>
              </a:rPr>
              <a:t> </a:t>
            </a: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by</a:t>
            </a:r>
            <a:r>
              <a:rPr lang="en-US" sz="1800" b="1" i="0" u="none" strike="noStrike" cap="none" dirty="0">
                <a:solidFill>
                  <a:schemeClr val="dk1"/>
                </a:solidFill>
                <a:latin typeface="Lato"/>
                <a:ea typeface="Lato"/>
                <a:cs typeface="Lato"/>
                <a:sym typeface="Lato"/>
              </a:rPr>
              <a:t>,</a:t>
            </a:r>
            <a:endParaRPr sz="1800" dirty="0">
              <a:solidFill>
                <a:schemeClr val="dk1"/>
              </a:solidFill>
              <a:latin typeface="Calibri"/>
              <a:ea typeface="Calibri"/>
              <a:cs typeface="Calibri"/>
              <a:sym typeface="Calibri"/>
            </a:endParaRPr>
          </a:p>
        </p:txBody>
      </p:sp>
      <p:sp>
        <p:nvSpPr>
          <p:cNvPr id="96" name="Google Shape;96;p13"/>
          <p:cNvSpPr/>
          <p:nvPr/>
        </p:nvSpPr>
        <p:spPr>
          <a:xfrm>
            <a:off x="10525958" y="6451968"/>
            <a:ext cx="179531" cy="5715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13"/>
          <p:cNvSpPr/>
          <p:nvPr/>
        </p:nvSpPr>
        <p:spPr>
          <a:xfrm>
            <a:off x="10346427" y="6451968"/>
            <a:ext cx="179531" cy="57150"/>
          </a:xfrm>
          <a:prstGeom prst="rect">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13"/>
          <p:cNvSpPr/>
          <p:nvPr/>
        </p:nvSpPr>
        <p:spPr>
          <a:xfrm>
            <a:off x="10166896" y="6451968"/>
            <a:ext cx="179531" cy="57150"/>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122E5477-BDDB-4394-8B68-3A056068C3A7}"/>
              </a:ext>
            </a:extLst>
          </p:cNvPr>
          <p:cNvSpPr>
            <a:spLocks noGrp="1"/>
          </p:cNvSpPr>
          <p:nvPr>
            <p:ph type="ftr" sz="quarter" idx="11"/>
          </p:nvPr>
        </p:nvSpPr>
        <p:spPr>
          <a:xfrm>
            <a:off x="3319349" y="6480543"/>
            <a:ext cx="7305900" cy="279400"/>
          </a:xfrm>
        </p:spPr>
        <p:txBody>
          <a:bodyPr/>
          <a:lstStyle/>
          <a:p>
            <a:r>
              <a:rPr lang="en-US"/>
              <a:t>Department of computer Science Engineering  College of Engineering Adoor</a:t>
            </a:r>
          </a:p>
        </p:txBody>
      </p:sp>
      <p:sp>
        <p:nvSpPr>
          <p:cNvPr id="3" name="Slide Number Placeholder 2">
            <a:extLst>
              <a:ext uri="{FF2B5EF4-FFF2-40B4-BE49-F238E27FC236}">
                <a16:creationId xmlns:a16="http://schemas.microsoft.com/office/drawing/2014/main" id="{3AFD11A0-9BBB-400C-B527-433E299A2C3C}"/>
              </a:ext>
            </a:extLst>
          </p:cNvPr>
          <p:cNvSpPr>
            <a:spLocks noGrp="1"/>
          </p:cNvSpPr>
          <p:nvPr>
            <p:ph type="sldNum" sz="quarter" idx="12"/>
          </p:nvPr>
        </p:nvSpPr>
        <p:spPr>
          <a:xfrm>
            <a:off x="10855308" y="6480543"/>
            <a:ext cx="542697" cy="279400"/>
          </a:xfrm>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Date Placeholder 5">
            <a:extLst>
              <a:ext uri="{FF2B5EF4-FFF2-40B4-BE49-F238E27FC236}">
                <a16:creationId xmlns:a16="http://schemas.microsoft.com/office/drawing/2014/main" id="{E19F074F-6366-4CB4-844B-857C1A0672E8}"/>
              </a:ext>
            </a:extLst>
          </p:cNvPr>
          <p:cNvSpPr>
            <a:spLocks noGrp="1"/>
          </p:cNvSpPr>
          <p:nvPr>
            <p:ph type="dt" sz="half" idx="10"/>
          </p:nvPr>
        </p:nvSpPr>
        <p:spPr>
          <a:xfrm>
            <a:off x="245373" y="6509118"/>
            <a:ext cx="1600200" cy="279400"/>
          </a:xfrm>
        </p:spPr>
        <p:txBody>
          <a:bodyPr/>
          <a:lstStyle/>
          <a:p>
            <a:r>
              <a:rPr lang="en-US" dirty="0"/>
              <a:t>3/25/2022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4354568" y="746589"/>
            <a:ext cx="555443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cs typeface="Times New Roman"/>
                <a:sym typeface="Times New Roman"/>
              </a:rPr>
              <a:t>MODULES</a:t>
            </a:r>
            <a:endParaRPr dirty="0"/>
          </a:p>
        </p:txBody>
      </p:sp>
      <p:sp>
        <p:nvSpPr>
          <p:cNvPr id="153" name="Google Shape;153;p21"/>
          <p:cNvSpPr txBox="1">
            <a:spLocks noGrp="1"/>
          </p:cNvSpPr>
          <p:nvPr>
            <p:ph idx="1"/>
          </p:nvPr>
        </p:nvSpPr>
        <p:spPr>
          <a:xfrm>
            <a:off x="1915358" y="2673367"/>
            <a:ext cx="5648320" cy="357503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US" dirty="0"/>
              <a:t>Dataset creation</a:t>
            </a:r>
          </a:p>
          <a:p>
            <a:pPr marL="228600" lvl="0" indent="-228600" algn="l" rtl="0">
              <a:lnSpc>
                <a:spcPct val="90000"/>
              </a:lnSpc>
              <a:spcBef>
                <a:spcPts val="1000"/>
              </a:spcBef>
              <a:spcAft>
                <a:spcPts val="0"/>
              </a:spcAft>
              <a:buClr>
                <a:schemeClr val="dk1"/>
              </a:buClr>
              <a:buSzPts val="2800"/>
              <a:buFont typeface="Noto Sans Symbols"/>
              <a:buChar char="⮚"/>
            </a:pPr>
            <a:r>
              <a:rPr lang="en-US" dirty="0" err="1"/>
              <a:t>Tripplet</a:t>
            </a:r>
            <a:r>
              <a:rPr lang="en-US" dirty="0"/>
              <a:t> sampling </a:t>
            </a:r>
          </a:p>
          <a:p>
            <a:pPr marL="228600" lvl="0" indent="-228600" algn="l" rtl="0">
              <a:lnSpc>
                <a:spcPct val="90000"/>
              </a:lnSpc>
              <a:spcBef>
                <a:spcPts val="1000"/>
              </a:spcBef>
              <a:spcAft>
                <a:spcPts val="0"/>
              </a:spcAft>
              <a:buClr>
                <a:schemeClr val="dk1"/>
              </a:buClr>
              <a:buSzPts val="2800"/>
              <a:buFont typeface="Noto Sans Symbols"/>
              <a:buChar char="⮚"/>
            </a:pPr>
            <a:r>
              <a:rPr lang="en-US" dirty="0" err="1"/>
              <a:t>Architechure</a:t>
            </a:r>
            <a:r>
              <a:rPr lang="en-US" dirty="0"/>
              <a:t> creation</a:t>
            </a:r>
          </a:p>
          <a:p>
            <a:pPr marL="228600" lvl="0" indent="-228600" algn="l" rtl="0">
              <a:lnSpc>
                <a:spcPct val="90000"/>
              </a:lnSpc>
              <a:spcBef>
                <a:spcPts val="1000"/>
              </a:spcBef>
              <a:spcAft>
                <a:spcPts val="0"/>
              </a:spcAft>
              <a:buClr>
                <a:schemeClr val="dk1"/>
              </a:buClr>
              <a:buSzPts val="2800"/>
              <a:buFont typeface="Noto Sans Symbols"/>
              <a:buChar char="⮚"/>
            </a:pPr>
            <a:r>
              <a:rPr lang="en-US" dirty="0"/>
              <a:t>Training using </a:t>
            </a:r>
            <a:r>
              <a:rPr lang="en-US" dirty="0" err="1"/>
              <a:t>tripplets</a:t>
            </a:r>
            <a:r>
              <a:rPr lang="en-US" dirty="0"/>
              <a:t> and saving model</a:t>
            </a:r>
          </a:p>
          <a:p>
            <a:pPr marL="228600" lvl="0" indent="-228600" algn="l" rtl="0">
              <a:lnSpc>
                <a:spcPct val="90000"/>
              </a:lnSpc>
              <a:spcBef>
                <a:spcPts val="1000"/>
              </a:spcBef>
              <a:spcAft>
                <a:spcPts val="0"/>
              </a:spcAft>
              <a:buClr>
                <a:schemeClr val="dk1"/>
              </a:buClr>
              <a:buSzPts val="2800"/>
              <a:buFont typeface="Noto Sans Symbols"/>
              <a:buChar char="⮚"/>
            </a:pPr>
            <a:r>
              <a:rPr lang="en-US" dirty="0"/>
              <a:t>Prediction</a:t>
            </a:r>
          </a:p>
        </p:txBody>
      </p:sp>
      <p:sp>
        <p:nvSpPr>
          <p:cNvPr id="154" name="Google Shape;154;p21"/>
          <p:cNvSpPr txBox="1">
            <a:spLocks noGrp="1"/>
          </p:cNvSpPr>
          <p:nvPr>
            <p:ph type="ftr" sz="quarter" idx="11"/>
          </p:nvPr>
        </p:nvSpPr>
        <p:spPr>
          <a:xfrm>
            <a:off x="2045900" y="6383068"/>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4722BBE-D618-478D-A460-2768FDE06854}"/>
              </a:ext>
            </a:extLst>
          </p:cNvPr>
          <p:cNvSpPr>
            <a:spLocks noGrp="1"/>
          </p:cNvSpPr>
          <p:nvPr>
            <p:ph type="sldNum" sz="quarter" idx="12"/>
          </p:nvPr>
        </p:nvSpPr>
        <p:spPr>
          <a:xfrm>
            <a:off x="10403597" y="6383068"/>
            <a:ext cx="542697" cy="279400"/>
          </a:xfrm>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5" name="Date Placeholder 4">
            <a:extLst>
              <a:ext uri="{FF2B5EF4-FFF2-40B4-BE49-F238E27FC236}">
                <a16:creationId xmlns:a16="http://schemas.microsoft.com/office/drawing/2014/main" id="{F855BF75-BA0F-44C9-9A05-A143B5E7DD77}"/>
              </a:ext>
            </a:extLst>
          </p:cNvPr>
          <p:cNvSpPr>
            <a:spLocks noGrp="1"/>
          </p:cNvSpPr>
          <p:nvPr>
            <p:ph type="dt" sz="half" idx="10"/>
          </p:nvPr>
        </p:nvSpPr>
        <p:spPr>
          <a:xfrm>
            <a:off x="-128568" y="6388590"/>
            <a:ext cx="1600200" cy="279400"/>
          </a:xfrm>
        </p:spPr>
        <p:txBody>
          <a:bodyPr/>
          <a:lstStyle/>
          <a:p>
            <a:r>
              <a:rPr lang="en-US" dirty="0"/>
              <a:t>3/25/2022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1382486" y="796250"/>
            <a:ext cx="598241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DATASET CREATION</a:t>
            </a:r>
            <a:endParaRPr lang="en-US" dirty="0"/>
          </a:p>
        </p:txBody>
      </p:sp>
      <p:sp>
        <p:nvSpPr>
          <p:cNvPr id="160" name="Google Shape;160;p22"/>
          <p:cNvSpPr txBox="1">
            <a:spLocks noGrp="1"/>
          </p:cNvSpPr>
          <p:nvPr>
            <p:ph idx="1"/>
          </p:nvPr>
        </p:nvSpPr>
        <p:spPr>
          <a:xfrm>
            <a:off x="1382486" y="2490129"/>
            <a:ext cx="9821636" cy="458016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US" dirty="0" err="1"/>
              <a:t>OpenSARShip</a:t>
            </a:r>
            <a:r>
              <a:rPr lang="en-US" dirty="0"/>
              <a:t> is the dataset used.</a:t>
            </a:r>
            <a:endParaRPr dirty="0"/>
          </a:p>
          <a:p>
            <a:pPr marL="228600" lvl="0" indent="-228600" algn="l" rtl="0">
              <a:lnSpc>
                <a:spcPct val="90000"/>
              </a:lnSpc>
              <a:spcBef>
                <a:spcPts val="1000"/>
              </a:spcBef>
              <a:spcAft>
                <a:spcPts val="0"/>
              </a:spcAft>
              <a:buClr>
                <a:schemeClr val="dk1"/>
              </a:buClr>
              <a:buSzPts val="2800"/>
              <a:buFont typeface="Noto Sans Symbols"/>
              <a:buChar char="⮚"/>
            </a:pPr>
            <a:r>
              <a:rPr lang="en-US" dirty="0"/>
              <a:t>Calibrate all images using python</a:t>
            </a:r>
            <a:endParaRPr dirty="0"/>
          </a:p>
          <a:p>
            <a:pPr marL="228600" lvl="0" indent="-228600" algn="l" rtl="0">
              <a:lnSpc>
                <a:spcPct val="90000"/>
              </a:lnSpc>
              <a:spcBef>
                <a:spcPts val="1000"/>
              </a:spcBef>
              <a:spcAft>
                <a:spcPts val="0"/>
              </a:spcAft>
              <a:buClr>
                <a:schemeClr val="dk1"/>
              </a:buClr>
              <a:buSzPts val="2800"/>
              <a:buFont typeface="Noto Sans Symbols"/>
              <a:buChar char="⮚"/>
            </a:pPr>
            <a:r>
              <a:rPr lang="en-US" dirty="0"/>
              <a:t>Edges of the images are sharpened.</a:t>
            </a:r>
            <a:endParaRPr dirty="0"/>
          </a:p>
          <a:p>
            <a:pPr marL="228600" lvl="0" indent="-228600" algn="l" rtl="0">
              <a:lnSpc>
                <a:spcPct val="90000"/>
              </a:lnSpc>
              <a:spcBef>
                <a:spcPts val="1000"/>
              </a:spcBef>
              <a:spcAft>
                <a:spcPts val="0"/>
              </a:spcAft>
              <a:buClr>
                <a:schemeClr val="dk1"/>
              </a:buClr>
              <a:buSzPts val="2800"/>
              <a:buFont typeface="Noto Sans Symbols"/>
              <a:buChar char="⮚"/>
            </a:pPr>
            <a:r>
              <a:rPr lang="en-US" sz="2800" dirty="0">
                <a:latin typeface="Calibri"/>
                <a:ea typeface="Calibri"/>
                <a:cs typeface="Calibri"/>
                <a:sym typeface="Calibri"/>
              </a:rPr>
              <a:t>Data augmentation</a:t>
            </a:r>
            <a:endParaRPr dirty="0"/>
          </a:p>
          <a:p>
            <a:pPr marL="1143000" lvl="2" indent="-228600" algn="l" rtl="0">
              <a:lnSpc>
                <a:spcPct val="90000"/>
              </a:lnSpc>
              <a:spcBef>
                <a:spcPts val="500"/>
              </a:spcBef>
              <a:spcAft>
                <a:spcPts val="0"/>
              </a:spcAft>
              <a:buClr>
                <a:schemeClr val="dk1"/>
              </a:buClr>
              <a:buSzPts val="2000"/>
              <a:buChar char="•"/>
            </a:pPr>
            <a:r>
              <a:rPr lang="en-US" sz="2000" dirty="0">
                <a:latin typeface="Calibri"/>
                <a:ea typeface="Calibri"/>
                <a:cs typeface="Calibri"/>
                <a:sym typeface="Calibri"/>
              </a:rPr>
              <a:t>Horizontally and vertically flip the ship chips. </a:t>
            </a:r>
            <a:endParaRPr dirty="0"/>
          </a:p>
          <a:p>
            <a:pPr marL="1143000" lvl="2" indent="-228600" algn="l" rtl="0">
              <a:lnSpc>
                <a:spcPct val="90000"/>
              </a:lnSpc>
              <a:spcBef>
                <a:spcPts val="500"/>
              </a:spcBef>
              <a:spcAft>
                <a:spcPts val="0"/>
              </a:spcAft>
              <a:buClr>
                <a:schemeClr val="dk1"/>
              </a:buClr>
              <a:buSzPts val="2000"/>
              <a:buChar char="•"/>
            </a:pPr>
            <a:r>
              <a:rPr lang="en-US" sz="2000" dirty="0">
                <a:latin typeface="Calibri"/>
                <a:ea typeface="Calibri"/>
                <a:cs typeface="Calibri"/>
                <a:sym typeface="Calibri"/>
              </a:rPr>
              <a:t>Randomly translate the ship chips with the translation .</a:t>
            </a:r>
            <a:endParaRPr dirty="0"/>
          </a:p>
          <a:p>
            <a:pPr marL="1143000" lvl="2" indent="-228600" algn="l" rtl="0">
              <a:lnSpc>
                <a:spcPct val="90000"/>
              </a:lnSpc>
              <a:spcBef>
                <a:spcPts val="500"/>
              </a:spcBef>
              <a:spcAft>
                <a:spcPts val="0"/>
              </a:spcAft>
              <a:buClr>
                <a:schemeClr val="dk1"/>
              </a:buClr>
              <a:buSzPts val="2000"/>
              <a:buChar char="•"/>
            </a:pPr>
            <a:r>
              <a:rPr lang="en-US" sz="2000" dirty="0">
                <a:latin typeface="Calibri"/>
                <a:ea typeface="Calibri"/>
                <a:cs typeface="Calibri"/>
                <a:sym typeface="Calibri"/>
              </a:rPr>
              <a:t>Rotate the ship chips by 90◦, 180◦, and 270°.</a:t>
            </a:r>
            <a:endParaRPr dirty="0"/>
          </a:p>
          <a:p>
            <a:pPr marL="1143000" lvl="2" indent="-101600" algn="l" rtl="0">
              <a:lnSpc>
                <a:spcPct val="90000"/>
              </a:lnSpc>
              <a:spcBef>
                <a:spcPts val="500"/>
              </a:spcBef>
              <a:spcAft>
                <a:spcPts val="0"/>
              </a:spcAft>
              <a:buClr>
                <a:schemeClr val="dk1"/>
              </a:buClr>
              <a:buSzPts val="2000"/>
              <a:buNone/>
            </a:pPr>
            <a:endParaRPr sz="2000" dirty="0">
              <a:latin typeface="Calibri"/>
              <a:ea typeface="Calibri"/>
              <a:cs typeface="Calibri"/>
              <a:sym typeface="Calibri"/>
            </a:endParaRPr>
          </a:p>
          <a:p>
            <a:pPr marL="1143000" lvl="2" indent="-101600" algn="l" rtl="0">
              <a:lnSpc>
                <a:spcPct val="90000"/>
              </a:lnSpc>
              <a:spcBef>
                <a:spcPts val="500"/>
              </a:spcBef>
              <a:spcAft>
                <a:spcPts val="0"/>
              </a:spcAft>
              <a:buClr>
                <a:schemeClr val="dk1"/>
              </a:buClr>
              <a:buSzPts val="2000"/>
              <a:buNone/>
            </a:pPr>
            <a:endParaRPr sz="2000" dirty="0">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2000"/>
              <a:buNone/>
            </a:pPr>
            <a:endParaRPr sz="2000" dirty="0">
              <a:latin typeface="Calibri"/>
              <a:ea typeface="Calibri"/>
              <a:cs typeface="Calibri"/>
              <a:sym typeface="Calibri"/>
            </a:endParaRPr>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61" name="Google Shape;161;p22"/>
          <p:cNvSpPr txBox="1">
            <a:spLocks noGrp="1"/>
          </p:cNvSpPr>
          <p:nvPr>
            <p:ph type="ftr" sz="quarter" idx="11"/>
          </p:nvPr>
        </p:nvSpPr>
        <p:spPr>
          <a:xfrm>
            <a:off x="2033147" y="6427513"/>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2F18E826-B8F2-432B-B972-A4564B61EF2F}"/>
              </a:ext>
            </a:extLst>
          </p:cNvPr>
          <p:cNvSpPr>
            <a:spLocks noGrp="1"/>
          </p:cNvSpPr>
          <p:nvPr>
            <p:ph type="sldNum" sz="quarter" idx="12"/>
          </p:nvPr>
        </p:nvSpPr>
        <p:spPr>
          <a:xfrm>
            <a:off x="10463231" y="6427513"/>
            <a:ext cx="542697" cy="279400"/>
          </a:xfrm>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5" name="Date Placeholder 4">
            <a:extLst>
              <a:ext uri="{FF2B5EF4-FFF2-40B4-BE49-F238E27FC236}">
                <a16:creationId xmlns:a16="http://schemas.microsoft.com/office/drawing/2014/main" id="{C80A5160-DAA8-47D0-84EE-E176F5BD72D6}"/>
              </a:ext>
            </a:extLst>
          </p:cNvPr>
          <p:cNvSpPr>
            <a:spLocks noGrp="1"/>
          </p:cNvSpPr>
          <p:nvPr>
            <p:ph type="dt" sz="half" idx="10"/>
          </p:nvPr>
        </p:nvSpPr>
        <p:spPr>
          <a:xfrm>
            <a:off x="107617" y="6427513"/>
            <a:ext cx="1600200" cy="279400"/>
          </a:xfrm>
        </p:spPr>
        <p:txBody>
          <a:bodyPr/>
          <a:lstStyle/>
          <a:p>
            <a:r>
              <a:rPr lang="en-US" dirty="0"/>
              <a:t>3/25/2022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1295401" y="862863"/>
            <a:ext cx="9601196" cy="13038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TRIPLET SAMPLING</a:t>
            </a:r>
            <a:endParaRPr lang="en-US" dirty="0"/>
          </a:p>
        </p:txBody>
      </p:sp>
      <p:sp>
        <p:nvSpPr>
          <p:cNvPr id="167" name="Google Shape;167;p23"/>
          <p:cNvSpPr txBox="1">
            <a:spLocks noGrp="1"/>
          </p:cNvSpPr>
          <p:nvPr>
            <p:ph idx="1"/>
          </p:nvPr>
        </p:nvSpPr>
        <p:spPr>
          <a:xfrm>
            <a:off x="1215888" y="2628371"/>
            <a:ext cx="6954077" cy="3318936"/>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Font typeface="Noto Sans Symbols"/>
              <a:buChar char="⮚"/>
            </a:pPr>
            <a:r>
              <a:rPr lang="en-US" dirty="0"/>
              <a:t>A triplet, comprising an anchor image (</a:t>
            </a:r>
            <a:r>
              <a:rPr lang="en-US" dirty="0" err="1"/>
              <a:t>x</a:t>
            </a:r>
            <a:r>
              <a:rPr lang="en-US" baseline="-25000" dirty="0" err="1"/>
              <a:t>a</a:t>
            </a:r>
            <a:r>
              <a:rPr lang="en-US" dirty="0"/>
              <a:t>), a positive image(</a:t>
            </a:r>
            <a:r>
              <a:rPr lang="en-US" dirty="0" err="1"/>
              <a:t>x</a:t>
            </a:r>
            <a:r>
              <a:rPr lang="en-US" baseline="-25000" dirty="0" err="1"/>
              <a:t>p</a:t>
            </a:r>
            <a:r>
              <a:rPr lang="en-US" dirty="0"/>
              <a:t>)from the same class as the anchor and a negative image (</a:t>
            </a:r>
            <a:r>
              <a:rPr lang="en-US" dirty="0" err="1"/>
              <a:t>x</a:t>
            </a:r>
            <a:r>
              <a:rPr lang="en-US" baseline="-25000" dirty="0" err="1"/>
              <a:t>n</a:t>
            </a:r>
            <a:r>
              <a:rPr lang="en-US" dirty="0"/>
              <a:t>) from another class, is mapped to a d-dimensional.</a:t>
            </a:r>
            <a:endParaRPr dirty="0"/>
          </a:p>
          <a:p>
            <a:pPr marL="228600" lvl="0" indent="-228600" algn="l" rtl="0">
              <a:lnSpc>
                <a:spcPct val="90000"/>
              </a:lnSpc>
              <a:spcBef>
                <a:spcPts val="1000"/>
              </a:spcBef>
              <a:spcAft>
                <a:spcPts val="0"/>
              </a:spcAft>
              <a:buClr>
                <a:schemeClr val="dk1"/>
              </a:buClr>
              <a:buSzPts val="2800"/>
              <a:buFont typeface="Noto Sans Symbols"/>
              <a:buChar char="⮚"/>
            </a:pPr>
            <a:r>
              <a:rPr lang="en-US" dirty="0"/>
              <a:t>In the embedding space, the triplets should satisfy the following distance constraint: D(</a:t>
            </a:r>
            <a:r>
              <a:rPr lang="en-US" dirty="0" err="1"/>
              <a:t>x</a:t>
            </a:r>
            <a:r>
              <a:rPr lang="en-US" baseline="-25000" dirty="0" err="1"/>
              <a:t>a</a:t>
            </a:r>
            <a:r>
              <a:rPr lang="en-US" dirty="0" err="1"/>
              <a:t>,x</a:t>
            </a:r>
            <a:r>
              <a:rPr lang="en-US" baseline="-25000" dirty="0" err="1"/>
              <a:t>p</a:t>
            </a:r>
            <a:r>
              <a:rPr lang="en-US" dirty="0"/>
              <a:t>)+α &lt; D(</a:t>
            </a:r>
            <a:r>
              <a:rPr lang="en-US" dirty="0" err="1"/>
              <a:t>x</a:t>
            </a:r>
            <a:r>
              <a:rPr lang="en-US" baseline="-25000" dirty="0" err="1"/>
              <a:t>a</a:t>
            </a:r>
            <a:r>
              <a:rPr lang="en-US" dirty="0"/>
              <a:t>, </a:t>
            </a:r>
            <a:r>
              <a:rPr lang="en-US" dirty="0" err="1"/>
              <a:t>x</a:t>
            </a:r>
            <a:r>
              <a:rPr lang="en-US" baseline="-25000" dirty="0" err="1"/>
              <a:t>n</a:t>
            </a:r>
            <a:r>
              <a:rPr lang="en-US" dirty="0"/>
              <a:t>) ∀(</a:t>
            </a:r>
            <a:r>
              <a:rPr lang="en-US" dirty="0" err="1"/>
              <a:t>x</a:t>
            </a:r>
            <a:r>
              <a:rPr lang="en-US" baseline="-25000" dirty="0" err="1"/>
              <a:t>a</a:t>
            </a:r>
            <a:r>
              <a:rPr lang="en-US" dirty="0"/>
              <a:t>, </a:t>
            </a:r>
            <a:r>
              <a:rPr lang="en-US" dirty="0" err="1"/>
              <a:t>x</a:t>
            </a:r>
            <a:r>
              <a:rPr lang="en-US" baseline="-25000" dirty="0" err="1"/>
              <a:t>p</a:t>
            </a:r>
            <a:r>
              <a:rPr lang="en-US" dirty="0"/>
              <a:t>, </a:t>
            </a:r>
            <a:r>
              <a:rPr lang="en-US" dirty="0" err="1"/>
              <a:t>x</a:t>
            </a:r>
            <a:r>
              <a:rPr lang="en-US" baseline="-25000" dirty="0" err="1"/>
              <a:t>n</a:t>
            </a:r>
            <a:r>
              <a:rPr lang="en-US" dirty="0"/>
              <a:t>)</a:t>
            </a:r>
            <a:endParaRPr dirty="0"/>
          </a:p>
          <a:p>
            <a:pPr marL="228600" lvl="0" indent="-228600" algn="l" rtl="0">
              <a:lnSpc>
                <a:spcPct val="90000"/>
              </a:lnSpc>
              <a:spcBef>
                <a:spcPts val="1000"/>
              </a:spcBef>
              <a:spcAft>
                <a:spcPts val="0"/>
              </a:spcAft>
              <a:buClr>
                <a:schemeClr val="dk1"/>
              </a:buClr>
              <a:buSzPts val="2800"/>
              <a:buFont typeface="Noto Sans Symbols"/>
              <a:buChar char="⮚"/>
            </a:pPr>
            <a:r>
              <a:rPr lang="en-US" dirty="0"/>
              <a:t>The Euclidean distance, e.g., between the positive pair (</a:t>
            </a:r>
            <a:r>
              <a:rPr lang="en-US" dirty="0" err="1"/>
              <a:t>x</a:t>
            </a:r>
            <a:r>
              <a:rPr lang="en-US" baseline="-25000" dirty="0" err="1"/>
              <a:t>a</a:t>
            </a:r>
            <a:r>
              <a:rPr lang="en-US" dirty="0"/>
              <a:t>, </a:t>
            </a:r>
            <a:r>
              <a:rPr lang="en-US" dirty="0" err="1"/>
              <a:t>x</a:t>
            </a:r>
            <a:r>
              <a:rPr lang="en-US" baseline="-25000" dirty="0" err="1"/>
              <a:t>p</a:t>
            </a:r>
            <a:r>
              <a:rPr lang="en-US" dirty="0"/>
              <a:t>) in the feature space, can be computed as follows: D(</a:t>
            </a:r>
            <a:r>
              <a:rPr lang="en-US" dirty="0" err="1"/>
              <a:t>x</a:t>
            </a:r>
            <a:r>
              <a:rPr lang="en-US" baseline="-25000" dirty="0" err="1"/>
              <a:t>a</a:t>
            </a:r>
            <a:r>
              <a:rPr lang="en-US" dirty="0"/>
              <a:t>, </a:t>
            </a:r>
            <a:r>
              <a:rPr lang="en-US" dirty="0" err="1"/>
              <a:t>x</a:t>
            </a:r>
            <a:r>
              <a:rPr lang="en-US" baseline="-25000" dirty="0" err="1"/>
              <a:t>p</a:t>
            </a:r>
            <a:r>
              <a:rPr lang="en-US" dirty="0"/>
              <a:t>) = ||f(</a:t>
            </a:r>
            <a:r>
              <a:rPr lang="en-US" dirty="0" err="1"/>
              <a:t>x</a:t>
            </a:r>
            <a:r>
              <a:rPr lang="en-US" baseline="-25000" dirty="0" err="1"/>
              <a:t>a</a:t>
            </a:r>
            <a:r>
              <a:rPr lang="en-US" dirty="0"/>
              <a:t>) − f(</a:t>
            </a:r>
            <a:r>
              <a:rPr lang="en-US" dirty="0" err="1"/>
              <a:t>x</a:t>
            </a:r>
            <a:r>
              <a:rPr lang="en-US" baseline="-25000" dirty="0" err="1"/>
              <a:t>p</a:t>
            </a:r>
            <a:r>
              <a:rPr lang="en-US" dirty="0"/>
              <a:t>)||</a:t>
            </a:r>
            <a:r>
              <a:rPr lang="en-US" baseline="30000" dirty="0"/>
              <a:t>2</a:t>
            </a:r>
            <a:r>
              <a:rPr lang="en-US" dirty="0"/>
              <a:t>.</a:t>
            </a:r>
            <a:endParaRPr dirty="0"/>
          </a:p>
          <a:p>
            <a:pPr marL="0" lvl="0" indent="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68" name="Google Shape;168;p23"/>
          <p:cNvSpPr txBox="1">
            <a:spLocks noGrp="1"/>
          </p:cNvSpPr>
          <p:nvPr>
            <p:ph type="ftr" sz="quarter" idx="11"/>
          </p:nvPr>
        </p:nvSpPr>
        <p:spPr>
          <a:xfrm>
            <a:off x="2149416" y="6408948"/>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CBECAE8-1FA6-4676-A737-8D65E2C103CF}"/>
              </a:ext>
            </a:extLst>
          </p:cNvPr>
          <p:cNvSpPr>
            <a:spLocks noGrp="1"/>
          </p:cNvSpPr>
          <p:nvPr>
            <p:ph type="sldNum" sz="quarter" idx="12"/>
          </p:nvPr>
        </p:nvSpPr>
        <p:spPr>
          <a:xfrm>
            <a:off x="10896597" y="6404531"/>
            <a:ext cx="542697" cy="279400"/>
          </a:xfrm>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5" name="Date Placeholder 4">
            <a:extLst>
              <a:ext uri="{FF2B5EF4-FFF2-40B4-BE49-F238E27FC236}">
                <a16:creationId xmlns:a16="http://schemas.microsoft.com/office/drawing/2014/main" id="{B38ABB9E-C664-497C-9625-1E085A50E897}"/>
              </a:ext>
            </a:extLst>
          </p:cNvPr>
          <p:cNvSpPr>
            <a:spLocks noGrp="1"/>
          </p:cNvSpPr>
          <p:nvPr>
            <p:ph type="dt" sz="half" idx="10"/>
          </p:nvPr>
        </p:nvSpPr>
        <p:spPr>
          <a:xfrm>
            <a:off x="0" y="6404531"/>
            <a:ext cx="1600200" cy="279400"/>
          </a:xfrm>
        </p:spPr>
        <p:txBody>
          <a:bodyPr/>
          <a:lstStyle/>
          <a:p>
            <a:r>
              <a:rPr lang="en-US" dirty="0"/>
              <a:t>3/25/2022</a:t>
            </a:r>
          </a:p>
        </p:txBody>
      </p:sp>
      <p:pic>
        <p:nvPicPr>
          <p:cNvPr id="7" name="Picture 6">
            <a:extLst>
              <a:ext uri="{FF2B5EF4-FFF2-40B4-BE49-F238E27FC236}">
                <a16:creationId xmlns:a16="http://schemas.microsoft.com/office/drawing/2014/main" id="{4AFDE606-6B82-4F04-9772-A65FAE16D63D}"/>
              </a:ext>
            </a:extLst>
          </p:cNvPr>
          <p:cNvPicPr>
            <a:picLocks noChangeAspect="1"/>
          </p:cNvPicPr>
          <p:nvPr/>
        </p:nvPicPr>
        <p:blipFill rotWithShape="1">
          <a:blip r:embed="rId3">
            <a:extLst>
              <a:ext uri="{28A0092B-C50C-407E-A947-70E740481C1C}">
                <a14:useLocalDpi xmlns:a14="http://schemas.microsoft.com/office/drawing/2010/main" val="0"/>
              </a:ext>
            </a:extLst>
          </a:blip>
          <a:srcRect l="2168" t="-911" r="73774" b="3279"/>
          <a:stretch/>
        </p:blipFill>
        <p:spPr>
          <a:xfrm>
            <a:off x="8497956" y="2166730"/>
            <a:ext cx="2271860" cy="39973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1186071" y="1182851"/>
            <a:ext cx="9601196" cy="13038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ARCHITECTURE CREATION</a:t>
            </a:r>
            <a:br>
              <a:rPr lang="en-US" dirty="0"/>
            </a:br>
            <a:endParaRPr dirty="0"/>
          </a:p>
        </p:txBody>
      </p:sp>
      <p:pic>
        <p:nvPicPr>
          <p:cNvPr id="174" name="Google Shape;174;p24"/>
          <p:cNvPicPr preferRelativeResize="0">
            <a:picLocks noGrp="1"/>
          </p:cNvPicPr>
          <p:nvPr>
            <p:ph sz="half" idx="1"/>
          </p:nvPr>
        </p:nvPicPr>
        <p:blipFill rotWithShape="1">
          <a:blip r:embed="rId3">
            <a:alphaModFix/>
          </a:blip>
          <a:srcRect t="8655"/>
          <a:stretch/>
        </p:blipFill>
        <p:spPr>
          <a:xfrm>
            <a:off x="929400" y="2629179"/>
            <a:ext cx="5760902" cy="2791408"/>
          </a:xfrm>
          <a:prstGeom prst="rect">
            <a:avLst/>
          </a:prstGeom>
          <a:noFill/>
          <a:ln>
            <a:noFill/>
          </a:ln>
        </p:spPr>
      </p:pic>
      <p:sp>
        <p:nvSpPr>
          <p:cNvPr id="175" name="Google Shape;175;p24"/>
          <p:cNvSpPr txBox="1">
            <a:spLocks noGrp="1"/>
          </p:cNvSpPr>
          <p:nvPr>
            <p:ph sz="half" idx="2"/>
          </p:nvPr>
        </p:nvSpPr>
        <p:spPr>
          <a:xfrm>
            <a:off x="6690302" y="2687437"/>
            <a:ext cx="4718304" cy="331012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US" dirty="0">
                <a:latin typeface="Times New Roman" panose="02020603050405020304" pitchFamily="18" charset="0"/>
                <a:cs typeface="Times New Roman" panose="02020603050405020304" pitchFamily="18" charset="0"/>
              </a:rPr>
              <a:t>CNN consist of different layers:</a:t>
            </a:r>
            <a:endParaRPr dirty="0">
              <a:latin typeface="Times New Roman" panose="02020603050405020304" pitchFamily="18" charset="0"/>
              <a:cs typeface="Times New Roman" panose="02020603050405020304" pitchFamily="18" charset="0"/>
            </a:endParaRPr>
          </a:p>
          <a:p>
            <a:pPr marL="1143000" lvl="2" indent="-228600" algn="l" rtl="0">
              <a:lnSpc>
                <a:spcPct val="90000"/>
              </a:lnSpc>
              <a:spcBef>
                <a:spcPts val="500"/>
              </a:spcBef>
              <a:spcAft>
                <a:spcPts val="0"/>
              </a:spcAft>
              <a:buClr>
                <a:schemeClr val="dk1"/>
              </a:buClr>
              <a:buSzPts val="2000"/>
              <a:buFont typeface="Noto Sans Symbols"/>
              <a:buChar char="⮚"/>
            </a:pPr>
            <a:r>
              <a:rPr lang="en-US" dirty="0">
                <a:latin typeface="Times New Roman" panose="02020603050405020304" pitchFamily="18" charset="0"/>
                <a:cs typeface="Times New Roman" panose="02020603050405020304" pitchFamily="18" charset="0"/>
              </a:rPr>
              <a:t>Convolutional layer</a:t>
            </a:r>
          </a:p>
          <a:p>
            <a:pPr marL="1143000" lvl="2" indent="-228600" algn="l" rtl="0">
              <a:lnSpc>
                <a:spcPct val="90000"/>
              </a:lnSpc>
              <a:spcBef>
                <a:spcPts val="500"/>
              </a:spcBef>
              <a:spcAft>
                <a:spcPts val="0"/>
              </a:spcAft>
              <a:buClr>
                <a:schemeClr val="dk1"/>
              </a:buClr>
              <a:buSzPts val="2000"/>
              <a:buFont typeface="Noto Sans Symbols"/>
              <a:buChar char="⮚"/>
            </a:pPr>
            <a:r>
              <a:rPr lang="en-US" dirty="0">
                <a:latin typeface="Times New Roman" panose="02020603050405020304" pitchFamily="18" charset="0"/>
                <a:cs typeface="Times New Roman" panose="02020603050405020304" pitchFamily="18" charset="0"/>
              </a:rPr>
              <a:t>Batch normalization layer</a:t>
            </a:r>
            <a:endParaRPr dirty="0">
              <a:latin typeface="Times New Roman" panose="02020603050405020304" pitchFamily="18" charset="0"/>
              <a:cs typeface="Times New Roman" panose="02020603050405020304" pitchFamily="18" charset="0"/>
            </a:endParaRPr>
          </a:p>
          <a:p>
            <a:pPr marL="1143000" lvl="2" indent="-228600" algn="l" rtl="0">
              <a:lnSpc>
                <a:spcPct val="90000"/>
              </a:lnSpc>
              <a:spcBef>
                <a:spcPts val="500"/>
              </a:spcBef>
              <a:spcAft>
                <a:spcPts val="0"/>
              </a:spcAft>
              <a:buClr>
                <a:schemeClr val="dk1"/>
              </a:buClr>
              <a:buSzPts val="2000"/>
              <a:buFont typeface="Noto Sans Symbols"/>
              <a:buChar char="⮚"/>
            </a:pPr>
            <a:r>
              <a:rPr lang="en-US" dirty="0">
                <a:latin typeface="Times New Roman" panose="02020603050405020304" pitchFamily="18" charset="0"/>
                <a:cs typeface="Times New Roman" panose="02020603050405020304" pitchFamily="18" charset="0"/>
              </a:rPr>
              <a:t>Pooling layer</a:t>
            </a:r>
            <a:endParaRPr dirty="0">
              <a:latin typeface="Times New Roman" panose="02020603050405020304" pitchFamily="18" charset="0"/>
              <a:cs typeface="Times New Roman" panose="02020603050405020304" pitchFamily="18" charset="0"/>
            </a:endParaRPr>
          </a:p>
          <a:p>
            <a:pPr marL="914400" lvl="2" indent="0" algn="l" rtl="0">
              <a:lnSpc>
                <a:spcPct val="90000"/>
              </a:lnSpc>
              <a:spcBef>
                <a:spcPts val="500"/>
              </a:spcBef>
              <a:spcAft>
                <a:spcPts val="0"/>
              </a:spcAft>
              <a:buClr>
                <a:schemeClr val="dk1"/>
              </a:buClr>
              <a:buSzPts val="2000"/>
              <a:buNone/>
            </a:pPr>
            <a:endParaRPr dirty="0">
              <a:latin typeface="Times New Roman" panose="02020603050405020304" pitchFamily="18" charset="0"/>
              <a:cs typeface="Times New Roman" panose="02020603050405020304" pitchFamily="18" charset="0"/>
            </a:endParaRPr>
          </a:p>
          <a:p>
            <a:pPr marL="228600" lvl="0" indent="-50800" algn="l" rtl="0">
              <a:lnSpc>
                <a:spcPct val="90000"/>
              </a:lnSpc>
              <a:spcBef>
                <a:spcPts val="1000"/>
              </a:spcBef>
              <a:spcAft>
                <a:spcPts val="0"/>
              </a:spcAft>
              <a:buClr>
                <a:schemeClr val="dk1"/>
              </a:buClr>
              <a:buSzPts val="2800"/>
              <a:buFont typeface="Noto Sans Symbols"/>
              <a:buNone/>
            </a:pPr>
            <a:endParaRPr dirty="0"/>
          </a:p>
        </p:txBody>
      </p:sp>
      <p:sp>
        <p:nvSpPr>
          <p:cNvPr id="176" name="Google Shape;176;p24"/>
          <p:cNvSpPr txBox="1">
            <a:spLocks noGrp="1"/>
          </p:cNvSpPr>
          <p:nvPr>
            <p:ph type="ftr" sz="quarter" idx="11"/>
          </p:nvPr>
        </p:nvSpPr>
        <p:spPr>
          <a:xfrm>
            <a:off x="467139" y="6390861"/>
            <a:ext cx="11221278" cy="33723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4554878-B39E-40BE-88FF-1C2255D03018}"/>
              </a:ext>
            </a:extLst>
          </p:cNvPr>
          <p:cNvSpPr>
            <a:spLocks noGrp="1"/>
          </p:cNvSpPr>
          <p:nvPr>
            <p:ph type="sldNum" sz="quarter" idx="12"/>
          </p:nvPr>
        </p:nvSpPr>
        <p:spPr>
          <a:xfrm>
            <a:off x="10787267" y="6448699"/>
            <a:ext cx="542697" cy="279400"/>
          </a:xfrm>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Date Placeholder 4">
            <a:extLst>
              <a:ext uri="{FF2B5EF4-FFF2-40B4-BE49-F238E27FC236}">
                <a16:creationId xmlns:a16="http://schemas.microsoft.com/office/drawing/2014/main" id="{88B98690-6761-4486-8D89-82AA9396E5FE}"/>
              </a:ext>
            </a:extLst>
          </p:cNvPr>
          <p:cNvSpPr>
            <a:spLocks noGrp="1"/>
          </p:cNvSpPr>
          <p:nvPr>
            <p:ph type="dt" sz="half" idx="10"/>
          </p:nvPr>
        </p:nvSpPr>
        <p:spPr>
          <a:xfrm>
            <a:off x="-98751" y="6448699"/>
            <a:ext cx="1600200" cy="279400"/>
          </a:xfrm>
        </p:spPr>
        <p:txBody>
          <a:bodyPr/>
          <a:lstStyle/>
          <a:p>
            <a:r>
              <a:rPr lang="en-US" dirty="0"/>
              <a:t>3/25/2022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TRAINING AND SAVING MODEL</a:t>
            </a:r>
            <a:endParaRPr lang="en-US" dirty="0"/>
          </a:p>
        </p:txBody>
      </p:sp>
      <p:sp>
        <p:nvSpPr>
          <p:cNvPr id="182" name="Google Shape;182;p25"/>
          <p:cNvSpPr txBox="1">
            <a:spLocks noGrp="1"/>
          </p:cNvSpPr>
          <p:nvPr>
            <p:ph idx="1"/>
          </p:nvPr>
        </p:nvSpPr>
        <p:spPr>
          <a:xfrm>
            <a:off x="1295400" y="2556932"/>
            <a:ext cx="8693425" cy="3318936"/>
          </a:xfrm>
          <a:prstGeom prst="rect">
            <a:avLst/>
          </a:prstGeom>
          <a:noFill/>
          <a:ln>
            <a:noFill/>
          </a:ln>
        </p:spPr>
        <p:txBody>
          <a:bodyPr spcFirstLastPara="1" wrap="square" lIns="91425" tIns="45700" rIns="91425" bIns="45700" anchor="t" anchorCtr="0">
            <a:normAutofit/>
          </a:bodyPr>
          <a:lstStyle/>
          <a:p>
            <a:pPr lvl="0" algn="l" rtl="0">
              <a:lnSpc>
                <a:spcPct val="90000"/>
              </a:lnSpc>
              <a:spcBef>
                <a:spcPts val="0"/>
              </a:spcBef>
              <a:spcAft>
                <a:spcPts val="0"/>
              </a:spcAft>
              <a:buClr>
                <a:schemeClr val="dk1"/>
              </a:buClr>
              <a:buSzPts val="28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Triplet CNN  algorithm is used to train the dataset</a:t>
            </a:r>
          </a:p>
          <a:p>
            <a:pPr lvl="0" algn="l" rtl="0">
              <a:lnSpc>
                <a:spcPct val="90000"/>
              </a:lnSpc>
              <a:spcBef>
                <a:spcPts val="0"/>
              </a:spcBef>
              <a:spcAft>
                <a:spcPts val="0"/>
              </a:spcAft>
              <a:buClr>
                <a:schemeClr val="dk1"/>
              </a:buClr>
              <a:buSzPts val="28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Input image is entered into the 3 CNN layers</a:t>
            </a:r>
          </a:p>
          <a:p>
            <a:pPr lvl="0" algn="l" rtl="0">
              <a:lnSpc>
                <a:spcPct val="90000"/>
              </a:lnSpc>
              <a:spcBef>
                <a:spcPts val="0"/>
              </a:spcBef>
              <a:spcAft>
                <a:spcPts val="0"/>
              </a:spcAft>
              <a:buClr>
                <a:schemeClr val="dk1"/>
              </a:buClr>
              <a:buSzPts val="28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Feature extraction is done in the layers</a:t>
            </a:r>
          </a:p>
          <a:p>
            <a:pPr lvl="0" algn="l" rtl="0">
              <a:lnSpc>
                <a:spcPct val="90000"/>
              </a:lnSpc>
              <a:spcBef>
                <a:spcPts val="0"/>
              </a:spcBef>
              <a:spcAft>
                <a:spcPts val="0"/>
              </a:spcAft>
              <a:buClr>
                <a:schemeClr val="dk1"/>
              </a:buClr>
              <a:buSzPts val="28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each training the distance between anchor image and positive image is reduced and distance between  anchor image and negative is increased.</a:t>
            </a:r>
          </a:p>
          <a:p>
            <a:pPr lvl="0" algn="l" rtl="0">
              <a:lnSpc>
                <a:spcPct val="90000"/>
              </a:lnSpc>
              <a:spcBef>
                <a:spcPts val="0"/>
              </a:spcBef>
              <a:spcAft>
                <a:spcPts val="0"/>
              </a:spcAft>
              <a:buClr>
                <a:schemeClr val="dk1"/>
              </a:buClr>
              <a:buSzPts val="28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Thus the final  vector is formed  for each classification. </a:t>
            </a:r>
            <a:endParaRPr dirty="0">
              <a:latin typeface="Times New Roman" panose="02020603050405020304" pitchFamily="18" charset="0"/>
              <a:cs typeface="Times New Roman" panose="02020603050405020304" pitchFamily="18" charset="0"/>
            </a:endParaRPr>
          </a:p>
        </p:txBody>
      </p:sp>
      <p:sp>
        <p:nvSpPr>
          <p:cNvPr id="183" name="Google Shape;183;p25"/>
          <p:cNvSpPr txBox="1">
            <a:spLocks noGrp="1"/>
          </p:cNvSpPr>
          <p:nvPr>
            <p:ph type="ftr" sz="quarter" idx="11"/>
          </p:nvPr>
        </p:nvSpPr>
        <p:spPr>
          <a:xfrm>
            <a:off x="487017" y="6390861"/>
            <a:ext cx="11211340" cy="32861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A556DD1-9286-42DA-B0F2-A1CEA37E37BF}"/>
              </a:ext>
            </a:extLst>
          </p:cNvPr>
          <p:cNvSpPr>
            <a:spLocks noGrp="1"/>
          </p:cNvSpPr>
          <p:nvPr>
            <p:ph type="sldNum" sz="quarter" idx="12"/>
          </p:nvPr>
        </p:nvSpPr>
        <p:spPr>
          <a:xfrm>
            <a:off x="10791223" y="6440077"/>
            <a:ext cx="542697" cy="279400"/>
          </a:xfrm>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5" name="Date Placeholder 4">
            <a:extLst>
              <a:ext uri="{FF2B5EF4-FFF2-40B4-BE49-F238E27FC236}">
                <a16:creationId xmlns:a16="http://schemas.microsoft.com/office/drawing/2014/main" id="{804CF8A7-71D7-4E6D-85C1-AAF3FF2DDF8F}"/>
              </a:ext>
            </a:extLst>
          </p:cNvPr>
          <p:cNvSpPr>
            <a:spLocks noGrp="1"/>
          </p:cNvSpPr>
          <p:nvPr>
            <p:ph type="dt" sz="half" idx="10"/>
          </p:nvPr>
        </p:nvSpPr>
        <p:spPr>
          <a:xfrm>
            <a:off x="-98751" y="6440077"/>
            <a:ext cx="1600200" cy="279400"/>
          </a:xfrm>
        </p:spPr>
        <p:txBody>
          <a:bodyPr/>
          <a:lstStyle/>
          <a:p>
            <a:r>
              <a:rPr lang="en-US" b="1" dirty="0"/>
              <a:t>3/25/2022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1184303" y="1033599"/>
            <a:ext cx="551467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PREDICTION</a:t>
            </a:r>
            <a:endParaRPr lang="en-US" dirty="0"/>
          </a:p>
        </p:txBody>
      </p:sp>
      <p:sp>
        <p:nvSpPr>
          <p:cNvPr id="189" name="Google Shape;189;p26"/>
          <p:cNvSpPr txBox="1">
            <a:spLocks noGrp="1"/>
          </p:cNvSpPr>
          <p:nvPr>
            <p:ph idx="1"/>
          </p:nvPr>
        </p:nvSpPr>
        <p:spPr>
          <a:xfrm>
            <a:off x="1295401" y="2506662"/>
            <a:ext cx="8549640" cy="359596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US" dirty="0">
                <a:latin typeface="Times New Roman" panose="02020603050405020304" pitchFamily="18" charset="0"/>
                <a:cs typeface="Times New Roman" panose="02020603050405020304" pitchFamily="18" charset="0"/>
              </a:rPr>
              <a:t>satellite image is read as input</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2800"/>
              <a:buFont typeface="Noto Sans Symbols"/>
              <a:buChar char="⮚"/>
            </a:pPr>
            <a:r>
              <a:rPr lang="en-US" dirty="0">
                <a:latin typeface="Times New Roman" panose="02020603050405020304" pitchFamily="18" charset="0"/>
                <a:cs typeface="Times New Roman" panose="02020603050405020304" pitchFamily="18" charset="0"/>
              </a:rPr>
              <a:t>Input image is calibrated</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2800"/>
              <a:buFont typeface="Noto Sans Symbols"/>
              <a:buChar char="⮚"/>
            </a:pPr>
            <a:r>
              <a:rPr lang="en-US" dirty="0">
                <a:latin typeface="Times New Roman" panose="02020603050405020304" pitchFamily="18" charset="0"/>
                <a:cs typeface="Times New Roman" panose="02020603050405020304" pitchFamily="18" charset="0"/>
              </a:rPr>
              <a:t>Calculation of vector</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2800"/>
              <a:buFont typeface="Noto Sans Symbols"/>
              <a:buChar char="⮚"/>
            </a:pPr>
            <a:r>
              <a:rPr lang="en-US" dirty="0">
                <a:latin typeface="Times New Roman" panose="02020603050405020304" pitchFamily="18" charset="0"/>
                <a:cs typeface="Times New Roman" panose="02020603050405020304" pitchFamily="18" charset="0"/>
              </a:rPr>
              <a:t>Comparing the vectors</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2800"/>
              <a:buFont typeface="Noto Sans Symbols"/>
              <a:buChar char="⮚"/>
            </a:pPr>
            <a:r>
              <a:rPr lang="en-US" dirty="0">
                <a:latin typeface="Times New Roman" panose="02020603050405020304" pitchFamily="18" charset="0"/>
                <a:cs typeface="Times New Roman" panose="02020603050405020304" pitchFamily="18" charset="0"/>
              </a:rPr>
              <a:t>The vector with minimum Euclidian distance is considered as the resultant  ship classification</a:t>
            </a:r>
            <a:endParaRPr dirty="0">
              <a:latin typeface="Times New Roman" panose="02020603050405020304" pitchFamily="18" charset="0"/>
              <a:cs typeface="Times New Roman" panose="02020603050405020304" pitchFamily="18" charset="0"/>
            </a:endParaRPr>
          </a:p>
        </p:txBody>
      </p:sp>
      <p:sp>
        <p:nvSpPr>
          <p:cNvPr id="190" name="Google Shape;190;p26"/>
          <p:cNvSpPr txBox="1">
            <a:spLocks noGrp="1"/>
          </p:cNvSpPr>
          <p:nvPr>
            <p:ph type="ftr" sz="quarter" idx="11"/>
          </p:nvPr>
        </p:nvSpPr>
        <p:spPr>
          <a:xfrm>
            <a:off x="467138" y="6380921"/>
            <a:ext cx="11261035" cy="35573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1F7AC4A-8C9B-4DDE-B6A1-BE04484C4A45}"/>
              </a:ext>
            </a:extLst>
          </p:cNvPr>
          <p:cNvSpPr>
            <a:spLocks noGrp="1"/>
          </p:cNvSpPr>
          <p:nvPr>
            <p:ph type="sldNum" sz="quarter" idx="12"/>
          </p:nvPr>
        </p:nvSpPr>
        <p:spPr>
          <a:xfrm>
            <a:off x="10840919" y="6380921"/>
            <a:ext cx="542697" cy="279400"/>
          </a:xfrm>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5" name="Date Placeholder 4">
            <a:extLst>
              <a:ext uri="{FF2B5EF4-FFF2-40B4-BE49-F238E27FC236}">
                <a16:creationId xmlns:a16="http://schemas.microsoft.com/office/drawing/2014/main" id="{A4B264E2-FBCD-4F0C-B905-3752A5AB4E03}"/>
              </a:ext>
            </a:extLst>
          </p:cNvPr>
          <p:cNvSpPr>
            <a:spLocks noGrp="1"/>
          </p:cNvSpPr>
          <p:nvPr>
            <p:ph type="dt" sz="half" idx="10"/>
          </p:nvPr>
        </p:nvSpPr>
        <p:spPr>
          <a:xfrm>
            <a:off x="-78873" y="6380921"/>
            <a:ext cx="1600200" cy="279400"/>
          </a:xfrm>
        </p:spPr>
        <p:txBody>
          <a:bodyPr/>
          <a:lstStyle/>
          <a:p>
            <a:r>
              <a:rPr lang="en-US" dirty="0"/>
              <a:t>3/25/2022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1798983" y="892680"/>
            <a:ext cx="8915400" cy="13038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GRAPHICAL USER INTERFACE</a:t>
            </a:r>
            <a:endParaRPr lang="en-US" dirty="0"/>
          </a:p>
        </p:txBody>
      </p:sp>
      <p:sp>
        <p:nvSpPr>
          <p:cNvPr id="196" name="Google Shape;196;p27"/>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R="0" lvl="0" algn="just" rtl="0">
              <a:lnSpc>
                <a:spcPct val="90000"/>
              </a:lnSpc>
              <a:spcBef>
                <a:spcPts val="0"/>
              </a:spcBef>
              <a:spcAft>
                <a:spcPts val="0"/>
              </a:spcAft>
              <a:buClr>
                <a:schemeClr val="dk1"/>
              </a:buClr>
              <a:buSzPts val="1800"/>
              <a:buFont typeface="Wingdings" panose="05000000000000000000" pitchFamily="2" charset="2"/>
              <a:buChar char="Ø"/>
            </a:pPr>
            <a:r>
              <a:rPr lang="en-US" dirty="0">
                <a:latin typeface="Times New Roman" panose="02020603050405020304" pitchFamily="18" charset="0"/>
                <a:ea typeface="Noto Sans Symbols"/>
                <a:cs typeface="Times New Roman" panose="02020603050405020304" pitchFamily="18" charset="0"/>
                <a:sym typeface="Noto Sans Symbols"/>
              </a:rPr>
              <a:t>GUI will be created in </a:t>
            </a:r>
            <a:r>
              <a:rPr lang="en-US" dirty="0" err="1">
                <a:latin typeface="Times New Roman" panose="02020603050405020304" pitchFamily="18" charset="0"/>
                <a:ea typeface="Noto Sans Symbols"/>
                <a:cs typeface="Times New Roman" panose="02020603050405020304" pitchFamily="18" charset="0"/>
                <a:sym typeface="Noto Sans Symbols"/>
              </a:rPr>
              <a:t>tkinter</a:t>
            </a:r>
            <a:endParaRPr dirty="0">
              <a:latin typeface="Times New Roman" panose="02020603050405020304" pitchFamily="18" charset="0"/>
              <a:ea typeface="Noto Sans Symbols"/>
              <a:cs typeface="Times New Roman" panose="02020603050405020304" pitchFamily="18" charset="0"/>
              <a:sym typeface="Noto Sans Symbols"/>
            </a:endParaRPr>
          </a:p>
          <a:p>
            <a:pPr marR="0" lvl="0" algn="just" rtl="0">
              <a:lnSpc>
                <a:spcPct val="90000"/>
              </a:lnSpc>
              <a:spcBef>
                <a:spcPts val="0"/>
              </a:spcBef>
              <a:spcAft>
                <a:spcPts val="0"/>
              </a:spcAft>
              <a:buClr>
                <a:schemeClr val="dk1"/>
              </a:buClr>
              <a:buSzPts val="1800"/>
              <a:buFont typeface="Wingdings" panose="05000000000000000000" pitchFamily="2" charset="2"/>
              <a:buChar char="Ø"/>
            </a:pPr>
            <a:r>
              <a:rPr lang="en-US" dirty="0">
                <a:latin typeface="Times New Roman" panose="02020603050405020304" pitchFamily="18" charset="0"/>
                <a:ea typeface="Noto Sans Symbols"/>
                <a:cs typeface="Times New Roman" panose="02020603050405020304" pitchFamily="18" charset="0"/>
                <a:sym typeface="Noto Sans Symbols"/>
              </a:rPr>
              <a:t>GUI will contain an option for insertion of SAR Image</a:t>
            </a:r>
            <a:endParaRPr dirty="0">
              <a:latin typeface="Times New Roman" panose="02020603050405020304" pitchFamily="18" charset="0"/>
              <a:cs typeface="Times New Roman" panose="02020603050405020304" pitchFamily="18" charset="0"/>
            </a:endParaRPr>
          </a:p>
          <a:p>
            <a:pPr marR="0" lvl="0" algn="just" rtl="0">
              <a:lnSpc>
                <a:spcPct val="90000"/>
              </a:lnSpc>
              <a:spcBef>
                <a:spcPts val="0"/>
              </a:spcBef>
              <a:spcAft>
                <a:spcPts val="0"/>
              </a:spcAft>
              <a:buClr>
                <a:schemeClr val="dk1"/>
              </a:buClr>
              <a:buSzPts val="1800"/>
              <a:buFont typeface="Wingdings" panose="05000000000000000000" pitchFamily="2" charset="2"/>
              <a:buChar char="Ø"/>
            </a:pPr>
            <a:r>
              <a:rPr lang="en-US" dirty="0">
                <a:latin typeface="Times New Roman" panose="02020603050405020304" pitchFamily="18" charset="0"/>
                <a:ea typeface="Noto Sans Symbols"/>
                <a:cs typeface="Times New Roman" panose="02020603050405020304" pitchFamily="18" charset="0"/>
                <a:sym typeface="Noto Sans Symbols"/>
              </a:rPr>
              <a:t>GUI will have an option to see result of prediction (Ship type)</a:t>
            </a:r>
            <a:endParaRPr dirty="0">
              <a:latin typeface="Times New Roman" panose="02020603050405020304" pitchFamily="18" charset="0"/>
              <a:cs typeface="Times New Roman" panose="02020603050405020304" pitchFamily="18" charset="0"/>
            </a:endParaRPr>
          </a:p>
          <a:p>
            <a:pPr marL="228600" lvl="0" indent="-50800" algn="l" rtl="0">
              <a:lnSpc>
                <a:spcPct val="90000"/>
              </a:lnSpc>
              <a:spcBef>
                <a:spcPts val="1000"/>
              </a:spcBef>
              <a:spcAft>
                <a:spcPts val="0"/>
              </a:spcAft>
              <a:buClr>
                <a:schemeClr val="dk1"/>
              </a:buClr>
              <a:buSzPts val="2800"/>
              <a:buNone/>
            </a:pPr>
            <a:endParaRPr dirty="0"/>
          </a:p>
        </p:txBody>
      </p:sp>
      <p:sp>
        <p:nvSpPr>
          <p:cNvPr id="197" name="Google Shape;197;p27"/>
          <p:cNvSpPr txBox="1">
            <a:spLocks noGrp="1"/>
          </p:cNvSpPr>
          <p:nvPr>
            <p:ph type="ftr" sz="quarter" idx="11"/>
          </p:nvPr>
        </p:nvSpPr>
        <p:spPr>
          <a:xfrm>
            <a:off x="437322" y="6390861"/>
            <a:ext cx="11290852" cy="36774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244B5B2-1BB1-4F50-B4F8-6034279B182E}"/>
              </a:ext>
            </a:extLst>
          </p:cNvPr>
          <p:cNvSpPr>
            <a:spLocks noGrp="1"/>
          </p:cNvSpPr>
          <p:nvPr>
            <p:ph type="sldNum" sz="quarter" idx="12"/>
          </p:nvPr>
        </p:nvSpPr>
        <p:spPr>
          <a:xfrm>
            <a:off x="10896597" y="6390861"/>
            <a:ext cx="542697" cy="279400"/>
          </a:xfrm>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5" name="Date Placeholder 4">
            <a:extLst>
              <a:ext uri="{FF2B5EF4-FFF2-40B4-BE49-F238E27FC236}">
                <a16:creationId xmlns:a16="http://schemas.microsoft.com/office/drawing/2014/main" id="{503A0B3F-C772-418C-A465-5446C6BCBF37}"/>
              </a:ext>
            </a:extLst>
          </p:cNvPr>
          <p:cNvSpPr>
            <a:spLocks noGrp="1"/>
          </p:cNvSpPr>
          <p:nvPr>
            <p:ph type="dt" sz="half" idx="10"/>
          </p:nvPr>
        </p:nvSpPr>
        <p:spPr>
          <a:xfrm>
            <a:off x="-178264" y="6390861"/>
            <a:ext cx="1600200" cy="279400"/>
          </a:xfrm>
        </p:spPr>
        <p:txBody>
          <a:bodyPr/>
          <a:lstStyle/>
          <a:p>
            <a:r>
              <a:rPr lang="en-US" dirty="0"/>
              <a:t>3/25/2022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3800064" y="1157459"/>
            <a:ext cx="5970102" cy="1105086"/>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4400"/>
              <a:buFont typeface="Times New Roman"/>
              <a:buNone/>
            </a:pPr>
            <a:r>
              <a:rPr lang="en-US" sz="4400" b="1" dirty="0">
                <a:latin typeface="Times New Roman"/>
                <a:ea typeface="Times New Roman"/>
                <a:cs typeface="Times New Roman"/>
                <a:sym typeface="Times New Roman"/>
              </a:rPr>
              <a:t>ADVANTAGES</a:t>
            </a:r>
            <a:endParaRPr lang="en-US" dirty="0"/>
          </a:p>
        </p:txBody>
      </p:sp>
      <p:sp>
        <p:nvSpPr>
          <p:cNvPr id="203" name="Google Shape;203;p28"/>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85750" lvl="0" indent="-285750" algn="just" rtl="0">
              <a:lnSpc>
                <a:spcPct val="90000"/>
              </a:lnSpc>
              <a:spcBef>
                <a:spcPts val="0"/>
              </a:spcBef>
              <a:spcAft>
                <a:spcPts val="0"/>
              </a:spcAft>
              <a:buClr>
                <a:schemeClr val="dk1"/>
              </a:buClr>
              <a:buSzPts val="2400"/>
              <a:buFont typeface="Noto Sans Symbols"/>
              <a:buChar char="⮚"/>
            </a:pPr>
            <a:r>
              <a:rPr lang="en-US" dirty="0">
                <a:latin typeface="Times New Roman" panose="02020603050405020304" pitchFamily="18" charset="0"/>
                <a:cs typeface="Times New Roman" panose="02020603050405020304" pitchFamily="18" charset="0"/>
              </a:rPr>
              <a:t>This system is more accurate than existing systems.</a:t>
            </a:r>
            <a:endParaRPr dirty="0">
              <a:latin typeface="Times New Roman" panose="02020603050405020304" pitchFamily="18" charset="0"/>
              <a:cs typeface="Times New Roman" panose="02020603050405020304" pitchFamily="18" charset="0"/>
            </a:endParaRPr>
          </a:p>
          <a:p>
            <a:pPr marL="285750" lvl="0" indent="-285750" algn="just" rtl="0">
              <a:lnSpc>
                <a:spcPct val="90000"/>
              </a:lnSpc>
              <a:spcBef>
                <a:spcPts val="1000"/>
              </a:spcBef>
              <a:spcAft>
                <a:spcPts val="0"/>
              </a:spcAft>
              <a:buClr>
                <a:schemeClr val="dk1"/>
              </a:buClr>
              <a:buSzPts val="2400"/>
              <a:buFont typeface="Noto Sans Symbols"/>
              <a:buChar char="⮚"/>
            </a:pPr>
            <a:r>
              <a:rPr lang="en-US" dirty="0">
                <a:latin typeface="Times New Roman" panose="02020603050405020304" pitchFamily="18" charset="0"/>
                <a:cs typeface="Times New Roman" panose="02020603050405020304" pitchFamily="18" charset="0"/>
              </a:rPr>
              <a:t>It has a capability of predicting ship type from satellite image</a:t>
            </a:r>
            <a:endParaRPr dirty="0">
              <a:latin typeface="Times New Roman" panose="02020603050405020304" pitchFamily="18" charset="0"/>
              <a:cs typeface="Times New Roman" panose="02020603050405020304" pitchFamily="18" charset="0"/>
            </a:endParaRPr>
          </a:p>
          <a:p>
            <a:pPr marL="285750" lvl="0" indent="-285750" algn="just" rtl="0">
              <a:lnSpc>
                <a:spcPct val="90000"/>
              </a:lnSpc>
              <a:spcBef>
                <a:spcPts val="1000"/>
              </a:spcBef>
              <a:spcAft>
                <a:spcPts val="0"/>
              </a:spcAft>
              <a:buClr>
                <a:schemeClr val="dk1"/>
              </a:buClr>
              <a:buSzPts val="2400"/>
              <a:buFont typeface="Noto Sans Symbols"/>
              <a:buChar char="⮚"/>
            </a:pPr>
            <a:r>
              <a:rPr lang="en-US" dirty="0">
                <a:latin typeface="Times New Roman" panose="02020603050405020304" pitchFamily="18" charset="0"/>
                <a:cs typeface="Times New Roman" panose="02020603050405020304" pitchFamily="18" charset="0"/>
              </a:rPr>
              <a:t>It can classify four different types of ships</a:t>
            </a:r>
            <a:endParaRPr dirty="0">
              <a:latin typeface="Times New Roman" panose="02020603050405020304" pitchFamily="18" charset="0"/>
              <a:cs typeface="Times New Roman" panose="02020603050405020304" pitchFamily="18" charset="0"/>
            </a:endParaRPr>
          </a:p>
          <a:p>
            <a:pPr marL="285750" lvl="0" indent="-196850" algn="just" rtl="0">
              <a:lnSpc>
                <a:spcPct val="90000"/>
              </a:lnSpc>
              <a:spcBef>
                <a:spcPts val="1000"/>
              </a:spcBef>
              <a:spcAft>
                <a:spcPts val="0"/>
              </a:spcAft>
              <a:buClr>
                <a:schemeClr val="dk1"/>
              </a:buClr>
              <a:buSzPts val="1400"/>
              <a:buFont typeface="Noto Sans Symbols"/>
              <a:buNone/>
            </a:pPr>
            <a:endParaRPr sz="1400" dirty="0"/>
          </a:p>
        </p:txBody>
      </p:sp>
      <p:sp>
        <p:nvSpPr>
          <p:cNvPr id="204" name="Google Shape;204;p28"/>
          <p:cNvSpPr txBox="1">
            <a:spLocks noGrp="1"/>
          </p:cNvSpPr>
          <p:nvPr>
            <p:ph type="ftr" sz="quarter" idx="11"/>
          </p:nvPr>
        </p:nvSpPr>
        <p:spPr>
          <a:xfrm>
            <a:off x="2303753" y="6464643"/>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385D2C71-BF07-4B37-9E7B-2EB6EC8A8A16}"/>
              </a:ext>
            </a:extLst>
          </p:cNvPr>
          <p:cNvSpPr>
            <a:spLocks noGrp="1"/>
          </p:cNvSpPr>
          <p:nvPr>
            <p:ph type="sldNum" sz="quarter" idx="12"/>
          </p:nvPr>
        </p:nvSpPr>
        <p:spPr>
          <a:xfrm>
            <a:off x="10821040" y="6464643"/>
            <a:ext cx="542697" cy="279400"/>
          </a:xfrm>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5" name="Date Placeholder 4">
            <a:extLst>
              <a:ext uri="{FF2B5EF4-FFF2-40B4-BE49-F238E27FC236}">
                <a16:creationId xmlns:a16="http://schemas.microsoft.com/office/drawing/2014/main" id="{4EB9ED5B-6B2E-4524-BB53-42E1C2298AA9}"/>
              </a:ext>
            </a:extLst>
          </p:cNvPr>
          <p:cNvSpPr>
            <a:spLocks noGrp="1"/>
          </p:cNvSpPr>
          <p:nvPr>
            <p:ph type="dt" sz="half" idx="10"/>
          </p:nvPr>
        </p:nvSpPr>
        <p:spPr>
          <a:xfrm>
            <a:off x="-88812" y="6464643"/>
            <a:ext cx="1600200" cy="279400"/>
          </a:xfrm>
        </p:spPr>
        <p:txBody>
          <a:bodyPr/>
          <a:lstStyle/>
          <a:p>
            <a:r>
              <a:rPr lang="en-US" dirty="0"/>
              <a:t>3/25/2022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3392558" y="1111340"/>
            <a:ext cx="6629395" cy="1303867"/>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4400"/>
              <a:buFont typeface="Times New Roman"/>
              <a:buNone/>
            </a:pPr>
            <a:r>
              <a:rPr lang="en-US" sz="4400" b="1" dirty="0">
                <a:latin typeface="Times New Roman"/>
                <a:ea typeface="Times New Roman"/>
                <a:cs typeface="Times New Roman"/>
                <a:sym typeface="Times New Roman"/>
              </a:rPr>
              <a:t>FUTURE SCOPE</a:t>
            </a:r>
            <a:endParaRPr lang="en-US" dirty="0"/>
          </a:p>
        </p:txBody>
      </p:sp>
      <p:sp>
        <p:nvSpPr>
          <p:cNvPr id="210" name="Google Shape;210;p29"/>
          <p:cNvSpPr txBox="1">
            <a:spLocks noGrp="1"/>
          </p:cNvSpPr>
          <p:nvPr>
            <p:ph idx="1"/>
          </p:nvPr>
        </p:nvSpPr>
        <p:spPr>
          <a:xfrm>
            <a:off x="1295401" y="2556932"/>
            <a:ext cx="10055086" cy="3318936"/>
          </a:xfrm>
          <a:prstGeom prst="rect">
            <a:avLst/>
          </a:prstGeom>
          <a:noFill/>
          <a:ln>
            <a:noFill/>
          </a:ln>
        </p:spPr>
        <p:txBody>
          <a:bodyPr spcFirstLastPara="1" wrap="square" lIns="91425" tIns="45700" rIns="91425" bIns="45700" anchor="t" anchorCtr="0">
            <a:normAutofit/>
          </a:bodyPr>
          <a:lstStyle/>
          <a:p>
            <a:pPr lvl="0" algn="just" rtl="0">
              <a:lnSpc>
                <a:spcPct val="90000"/>
              </a:lnSpc>
              <a:spcBef>
                <a:spcPts val="0"/>
              </a:spcBef>
              <a:spcAft>
                <a:spcPts val="0"/>
              </a:spcAft>
              <a:buClr>
                <a:schemeClr val="dk1"/>
              </a:buClr>
              <a:buSzPts val="24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the future there will be more advanced military operations.</a:t>
            </a:r>
            <a:endParaRPr dirty="0">
              <a:latin typeface="Times New Roman" panose="02020603050405020304" pitchFamily="18" charset="0"/>
              <a:cs typeface="Times New Roman" panose="02020603050405020304" pitchFamily="18" charset="0"/>
            </a:endParaRPr>
          </a:p>
          <a:p>
            <a:pPr lvl="0" algn="just" rtl="0">
              <a:lnSpc>
                <a:spcPct val="90000"/>
              </a:lnSpc>
              <a:spcBef>
                <a:spcPts val="1000"/>
              </a:spcBef>
              <a:spcAft>
                <a:spcPts val="0"/>
              </a:spcAft>
              <a:buClr>
                <a:schemeClr val="dk1"/>
              </a:buClr>
              <a:buSzPts val="24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machine learning based satellite image classification holds a huge scope.</a:t>
            </a:r>
            <a:endParaRPr dirty="0">
              <a:latin typeface="Times New Roman" panose="02020603050405020304" pitchFamily="18" charset="0"/>
              <a:cs typeface="Times New Roman" panose="02020603050405020304" pitchFamily="18" charset="0"/>
            </a:endParaRPr>
          </a:p>
          <a:p>
            <a:pPr lvl="0" algn="just" rtl="0">
              <a:lnSpc>
                <a:spcPct val="90000"/>
              </a:lnSpc>
              <a:spcBef>
                <a:spcPts val="1000"/>
              </a:spcBef>
              <a:spcAft>
                <a:spcPts val="0"/>
              </a:spcAft>
              <a:buClr>
                <a:schemeClr val="dk1"/>
              </a:buClr>
              <a:buSzPts val="24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can be used for rescue operations.</a:t>
            </a:r>
            <a:endParaRPr dirty="0">
              <a:latin typeface="Times New Roman" panose="02020603050405020304" pitchFamily="18" charset="0"/>
              <a:cs typeface="Times New Roman" panose="02020603050405020304" pitchFamily="18" charset="0"/>
            </a:endParaRPr>
          </a:p>
          <a:p>
            <a:pPr lvl="0" algn="just" rtl="0">
              <a:lnSpc>
                <a:spcPct val="90000"/>
              </a:lnSpc>
              <a:spcBef>
                <a:spcPts val="1000"/>
              </a:spcBef>
              <a:spcAft>
                <a:spcPts val="0"/>
              </a:spcAft>
              <a:buClr>
                <a:schemeClr val="dk1"/>
              </a:buClr>
              <a:buSzPts val="24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can be used for finding lost ship in the sea.</a:t>
            </a:r>
            <a:endParaRPr dirty="0">
              <a:latin typeface="Times New Roman" panose="02020603050405020304" pitchFamily="18" charset="0"/>
              <a:cs typeface="Times New Roman" panose="02020603050405020304" pitchFamily="18" charset="0"/>
            </a:endParaRPr>
          </a:p>
          <a:p>
            <a:pPr marL="285750" lvl="0" indent="-133350" algn="just" rtl="0">
              <a:lnSpc>
                <a:spcPct val="90000"/>
              </a:lnSpc>
              <a:spcBef>
                <a:spcPts val="1000"/>
              </a:spcBef>
              <a:spcAft>
                <a:spcPts val="0"/>
              </a:spcAft>
              <a:buClr>
                <a:schemeClr val="dk1"/>
              </a:buClr>
              <a:buSzPts val="2400"/>
              <a:buFont typeface="Noto Sans Symbols"/>
              <a:buNone/>
            </a:pPr>
            <a:endParaRPr dirty="0"/>
          </a:p>
          <a:p>
            <a:pPr marL="285750" lvl="0" indent="-133350" algn="just" rtl="0">
              <a:lnSpc>
                <a:spcPct val="90000"/>
              </a:lnSpc>
              <a:spcBef>
                <a:spcPts val="1000"/>
              </a:spcBef>
              <a:spcAft>
                <a:spcPts val="0"/>
              </a:spcAft>
              <a:buClr>
                <a:schemeClr val="dk1"/>
              </a:buClr>
              <a:buSzPts val="2400"/>
              <a:buFont typeface="Noto Sans Symbols"/>
              <a:buNone/>
            </a:pPr>
            <a:endParaRPr dirty="0"/>
          </a:p>
        </p:txBody>
      </p:sp>
      <p:sp>
        <p:nvSpPr>
          <p:cNvPr id="211" name="Google Shape;211;p29"/>
          <p:cNvSpPr txBox="1">
            <a:spLocks noGrp="1"/>
          </p:cNvSpPr>
          <p:nvPr>
            <p:ph type="ftr" sz="quarter" idx="11"/>
          </p:nvPr>
        </p:nvSpPr>
        <p:spPr>
          <a:xfrm>
            <a:off x="2289878" y="6468582"/>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054543D-6144-4691-BA89-2965EF54B8A8}"/>
              </a:ext>
            </a:extLst>
          </p:cNvPr>
          <p:cNvSpPr>
            <a:spLocks noGrp="1"/>
          </p:cNvSpPr>
          <p:nvPr>
            <p:ph type="sldNum" sz="quarter" idx="12"/>
          </p:nvPr>
        </p:nvSpPr>
        <p:spPr>
          <a:xfrm>
            <a:off x="10807790" y="6466790"/>
            <a:ext cx="542697" cy="279400"/>
          </a:xfrm>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Date Placeholder 4">
            <a:extLst>
              <a:ext uri="{FF2B5EF4-FFF2-40B4-BE49-F238E27FC236}">
                <a16:creationId xmlns:a16="http://schemas.microsoft.com/office/drawing/2014/main" id="{D6D6F52F-EA39-4345-AD26-E5471B222EAD}"/>
              </a:ext>
            </a:extLst>
          </p:cNvPr>
          <p:cNvSpPr>
            <a:spLocks noGrp="1"/>
          </p:cNvSpPr>
          <p:nvPr>
            <p:ph type="dt" sz="half" idx="10"/>
          </p:nvPr>
        </p:nvSpPr>
        <p:spPr>
          <a:xfrm>
            <a:off x="0" y="6466790"/>
            <a:ext cx="1600200" cy="279400"/>
          </a:xfrm>
        </p:spPr>
        <p:txBody>
          <a:bodyPr/>
          <a:lstStyle/>
          <a:p>
            <a:r>
              <a:rPr lang="en-US"/>
              <a:t>3/25/2022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AA28-B1EA-45C8-8ABC-457F5629F794}"/>
              </a:ext>
            </a:extLst>
          </p:cNvPr>
          <p:cNvSpPr>
            <a:spLocks noGrp="1"/>
          </p:cNvSpPr>
          <p:nvPr>
            <p:ph type="title"/>
          </p:nvPr>
        </p:nvSpPr>
        <p:spPr/>
        <p:txBody>
          <a:bodyPr/>
          <a:lstStyle/>
          <a:p>
            <a:r>
              <a:rPr lang="en-US" b="1" dirty="0"/>
              <a:t>SYSTEM SPECIFICATIONS</a:t>
            </a:r>
          </a:p>
        </p:txBody>
      </p:sp>
      <p:sp>
        <p:nvSpPr>
          <p:cNvPr id="3" name="Content Placeholder 2">
            <a:extLst>
              <a:ext uri="{FF2B5EF4-FFF2-40B4-BE49-F238E27FC236}">
                <a16:creationId xmlns:a16="http://schemas.microsoft.com/office/drawing/2014/main" id="{D505FAD1-38BD-47AE-B92A-37FD388BF733}"/>
              </a:ext>
            </a:extLst>
          </p:cNvPr>
          <p:cNvSpPr>
            <a:spLocks noGrp="1"/>
          </p:cNvSpPr>
          <p:nvPr>
            <p:ph sz="half" idx="1"/>
          </p:nvPr>
        </p:nvSpPr>
        <p:spPr>
          <a:xfrm>
            <a:off x="1298448" y="2785340"/>
            <a:ext cx="4718304" cy="3085107"/>
          </a:xfrm>
        </p:spPr>
        <p:txBody>
          <a:bodyPr>
            <a:normAutofit/>
          </a:bodyPr>
          <a:lstStyle/>
          <a:p>
            <a:pPr>
              <a:buFont typeface="Wingdings" panose="05000000000000000000" pitchFamily="2" charset="2"/>
              <a:buChar char="Ø"/>
            </a:pPr>
            <a:r>
              <a:rPr lang="en-US" sz="3200" b="1" u="sng" dirty="0"/>
              <a:t>Software Specification</a:t>
            </a:r>
          </a:p>
          <a:p>
            <a:pPr lvl="1">
              <a:buFont typeface="Wingdings" panose="05000000000000000000" pitchFamily="2" charset="2"/>
              <a:buChar char="v"/>
            </a:pPr>
            <a:r>
              <a:rPr lang="en-US" sz="1800" dirty="0">
                <a:solidFill>
                  <a:srgbClr val="000000"/>
                </a:solidFill>
                <a:effectLst/>
                <a:latin typeface="Times New Roman" panose="02020603050405020304" pitchFamily="18" charset="0"/>
                <a:ea typeface="Times New Roman" panose="02020603050405020304" pitchFamily="18" charset="0"/>
                <a:cs typeface="Noto Sans Symbols"/>
              </a:rPr>
              <a:t>Tool: Sublime text, Anaconda, </a:t>
            </a:r>
            <a:r>
              <a:rPr lang="en-US" sz="1800" dirty="0" err="1">
                <a:solidFill>
                  <a:srgbClr val="000000"/>
                </a:solidFill>
                <a:effectLst/>
                <a:latin typeface="Times New Roman" panose="02020603050405020304" pitchFamily="18" charset="0"/>
                <a:ea typeface="Times New Roman" panose="02020603050405020304" pitchFamily="18" charset="0"/>
                <a:cs typeface="Noto Sans Symbols"/>
              </a:rPr>
              <a:t>tkinter</a:t>
            </a:r>
            <a:endParaRPr lang="en-US" sz="1800" dirty="0">
              <a:latin typeface="Noto Sans Symbols"/>
              <a:ea typeface="Times New Roman" panose="02020603050405020304" pitchFamily="18" charset="0"/>
              <a:cs typeface="Noto Sans Symbols"/>
            </a:endParaRPr>
          </a:p>
          <a:p>
            <a:pPr lvl="1">
              <a:buFont typeface="Wingdings" panose="05000000000000000000" pitchFamily="2" charset="2"/>
              <a:buChar char="v"/>
            </a:pPr>
            <a:r>
              <a:rPr lang="en-US" sz="1800" dirty="0">
                <a:solidFill>
                  <a:srgbClr val="000000"/>
                </a:solidFill>
                <a:effectLst/>
                <a:latin typeface="Times New Roman" panose="02020603050405020304" pitchFamily="18" charset="0"/>
                <a:ea typeface="Times New Roman" panose="02020603050405020304" pitchFamily="18" charset="0"/>
                <a:cs typeface="Noto Sans Symbols"/>
              </a:rPr>
              <a:t>Language: Python</a:t>
            </a:r>
            <a:endParaRPr lang="en-US" sz="1800" dirty="0">
              <a:latin typeface="Noto Sans Symbols"/>
              <a:ea typeface="Times New Roman" panose="02020603050405020304" pitchFamily="18" charset="0"/>
              <a:cs typeface="Noto Sans Symbols"/>
            </a:endParaRPr>
          </a:p>
          <a:p>
            <a:pPr lvl="1">
              <a:buFont typeface="Wingdings" panose="05000000000000000000" pitchFamily="2" charset="2"/>
              <a:buChar char="v"/>
            </a:pPr>
            <a:r>
              <a:rPr lang="en-US" dirty="0">
                <a:solidFill>
                  <a:srgbClr val="000000"/>
                </a:solidFill>
                <a:effectLst/>
                <a:latin typeface="Times New Roman" panose="02020603050405020304" pitchFamily="18" charset="0"/>
                <a:ea typeface="Times New Roman" panose="02020603050405020304" pitchFamily="18" charset="0"/>
                <a:cs typeface="Noto Sans Symbols"/>
              </a:rPr>
              <a:t>Operating System: Windows 7 or later</a:t>
            </a:r>
            <a:endParaRPr lang="en-US" sz="2400" dirty="0">
              <a:latin typeface="Noto Sans Symbols"/>
              <a:ea typeface="Times New Roman" panose="02020603050405020304" pitchFamily="18" charset="0"/>
              <a:cs typeface="Noto Sans Symbols"/>
            </a:endParaRPr>
          </a:p>
          <a:p>
            <a:pPr marL="457200" lvl="1" indent="0">
              <a:buNone/>
            </a:pPr>
            <a:endParaRPr lang="en-US" sz="1800" dirty="0">
              <a:effectLst/>
              <a:latin typeface="Noto Sans Symbols"/>
              <a:ea typeface="Noto Sans Symbols"/>
              <a:cs typeface="Noto Sans Symbols"/>
            </a:endParaRPr>
          </a:p>
          <a:p>
            <a:pPr lvl="3"/>
            <a:endParaRPr lang="en-US" sz="2400" b="1" u="sng" dirty="0"/>
          </a:p>
          <a:p>
            <a:pPr lvl="4"/>
            <a:endParaRPr lang="en-US" sz="2200" b="1" u="sng" dirty="0"/>
          </a:p>
        </p:txBody>
      </p:sp>
      <p:sp>
        <p:nvSpPr>
          <p:cNvPr id="7" name="Content Placeholder 6">
            <a:extLst>
              <a:ext uri="{FF2B5EF4-FFF2-40B4-BE49-F238E27FC236}">
                <a16:creationId xmlns:a16="http://schemas.microsoft.com/office/drawing/2014/main" id="{34F18D32-7D6F-4900-896C-56081DD63B59}"/>
              </a:ext>
            </a:extLst>
          </p:cNvPr>
          <p:cNvSpPr>
            <a:spLocks noGrp="1"/>
          </p:cNvSpPr>
          <p:nvPr>
            <p:ph sz="half" idx="2"/>
          </p:nvPr>
        </p:nvSpPr>
        <p:spPr>
          <a:xfrm>
            <a:off x="6096000" y="2560320"/>
            <a:ext cx="4803648" cy="3085106"/>
          </a:xfrm>
        </p:spPr>
        <p:txBody>
          <a:bodyPr>
            <a:normAutofit/>
          </a:bodyPr>
          <a:lstStyle/>
          <a:p>
            <a:pPr marR="0" lvl="0" algn="just">
              <a:lnSpc>
                <a:spcPct val="150000"/>
              </a:lnSpc>
              <a:spcBef>
                <a:spcPts val="0"/>
              </a:spcBef>
              <a:spcAft>
                <a:spcPts val="0"/>
              </a:spcAft>
              <a:buFont typeface="Wingdings" panose="05000000000000000000" pitchFamily="2" charset="2"/>
              <a:buChar char="Ø"/>
            </a:pPr>
            <a:r>
              <a:rPr lang="en-US" sz="3200" b="1" u="sng" dirty="0"/>
              <a:t>Hardware Specification</a:t>
            </a:r>
          </a:p>
          <a:p>
            <a:pPr marL="800100" lvl="1" indent="-342900" algn="just">
              <a:lnSpc>
                <a:spcPct val="150000"/>
              </a:lnSpc>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Noto Sans Symbols"/>
              </a:rPr>
              <a:t>Processor: i3</a:t>
            </a:r>
            <a:r>
              <a:rPr lang="en-US" sz="1400" dirty="0">
                <a:solidFill>
                  <a:srgbClr val="000000"/>
                </a:solidFill>
                <a:effectLst/>
                <a:latin typeface="Times New Roman" panose="02020603050405020304" pitchFamily="18" charset="0"/>
                <a:ea typeface="Times New Roman" panose="02020603050405020304" pitchFamily="18" charset="0"/>
                <a:cs typeface="Noto Sans Symbols"/>
              </a:rPr>
              <a:t> </a:t>
            </a:r>
            <a:endParaRPr lang="en-US" sz="1400" dirty="0">
              <a:latin typeface="Noto Sans Symbols"/>
              <a:ea typeface="Times New Roman" panose="02020603050405020304" pitchFamily="18" charset="0"/>
              <a:cs typeface="Noto Sans Symbols"/>
            </a:endParaRPr>
          </a:p>
          <a:p>
            <a:pPr marL="800100" lvl="1" indent="-342900" algn="just">
              <a:lnSpc>
                <a:spcPct val="150000"/>
              </a:lnSpc>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Noto Sans Symbols"/>
              </a:rPr>
              <a:t>RAM: 8GB </a:t>
            </a:r>
            <a:endParaRPr lang="en-US" sz="1800" dirty="0">
              <a:latin typeface="Noto Sans Symbols"/>
              <a:ea typeface="Times New Roman" panose="02020603050405020304" pitchFamily="18" charset="0"/>
              <a:cs typeface="Noto Sans Symbols"/>
            </a:endParaRPr>
          </a:p>
          <a:p>
            <a:pPr marL="800100" lvl="1" indent="-342900" algn="just">
              <a:lnSpc>
                <a:spcPct val="150000"/>
              </a:lnSpc>
              <a:spcBef>
                <a:spcPts val="0"/>
              </a:spcBef>
              <a:spcAft>
                <a:spcPts val="0"/>
              </a:spcAft>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Noto Sans Symbols"/>
              </a:rPr>
              <a:t>Hard Disk: 500GB or above</a:t>
            </a:r>
            <a:endParaRPr lang="en-US" sz="1800" dirty="0">
              <a:effectLst/>
              <a:latin typeface="Noto Sans Symbols"/>
              <a:ea typeface="Noto Sans Symbols"/>
              <a:cs typeface="Noto Sans Symbols"/>
            </a:endParaRPr>
          </a:p>
          <a:p>
            <a:endParaRPr lang="en-US" sz="3200" b="1" u="sng" dirty="0"/>
          </a:p>
        </p:txBody>
      </p:sp>
      <p:sp>
        <p:nvSpPr>
          <p:cNvPr id="4" name="Date Placeholder 3">
            <a:extLst>
              <a:ext uri="{FF2B5EF4-FFF2-40B4-BE49-F238E27FC236}">
                <a16:creationId xmlns:a16="http://schemas.microsoft.com/office/drawing/2014/main" id="{5B4BCD2F-1C6D-4C39-AC29-B0508F542B36}"/>
              </a:ext>
            </a:extLst>
          </p:cNvPr>
          <p:cNvSpPr>
            <a:spLocks noGrp="1"/>
          </p:cNvSpPr>
          <p:nvPr>
            <p:ph type="dt" sz="half" idx="10"/>
          </p:nvPr>
        </p:nvSpPr>
        <p:spPr>
          <a:xfrm>
            <a:off x="109970" y="6554304"/>
            <a:ext cx="1600200" cy="279400"/>
          </a:xfrm>
        </p:spPr>
        <p:txBody>
          <a:bodyPr/>
          <a:lstStyle/>
          <a:p>
            <a:r>
              <a:rPr lang="en-US" dirty="0"/>
              <a:t>3/25/2022</a:t>
            </a:r>
          </a:p>
        </p:txBody>
      </p:sp>
      <p:sp>
        <p:nvSpPr>
          <p:cNvPr id="5" name="Footer Placeholder 4">
            <a:extLst>
              <a:ext uri="{FF2B5EF4-FFF2-40B4-BE49-F238E27FC236}">
                <a16:creationId xmlns:a16="http://schemas.microsoft.com/office/drawing/2014/main" id="{9C8DB9E6-9330-4AD4-A383-96F12B12261B}"/>
              </a:ext>
            </a:extLst>
          </p:cNvPr>
          <p:cNvSpPr>
            <a:spLocks noGrp="1"/>
          </p:cNvSpPr>
          <p:nvPr>
            <p:ph type="ftr" sz="quarter" idx="11"/>
          </p:nvPr>
        </p:nvSpPr>
        <p:spPr>
          <a:xfrm>
            <a:off x="3657600" y="6554304"/>
            <a:ext cx="7305900" cy="279400"/>
          </a:xfrm>
        </p:spPr>
        <p:txBody>
          <a:bodyPr/>
          <a:lstStyle/>
          <a:p>
            <a:r>
              <a:rPr lang="en-US" b="1" dirty="0"/>
              <a:t>Department of computer Science Engineering  College of Engineering </a:t>
            </a:r>
            <a:r>
              <a:rPr lang="en-US" b="1" dirty="0" err="1"/>
              <a:t>Adoor</a:t>
            </a:r>
            <a:endParaRPr lang="en-US" b="1" dirty="0"/>
          </a:p>
        </p:txBody>
      </p:sp>
      <p:sp>
        <p:nvSpPr>
          <p:cNvPr id="6" name="Slide Number Placeholder 5">
            <a:extLst>
              <a:ext uri="{FF2B5EF4-FFF2-40B4-BE49-F238E27FC236}">
                <a16:creationId xmlns:a16="http://schemas.microsoft.com/office/drawing/2014/main" id="{48DF080F-4D2D-47E4-A4B8-B7535B4A48AB}"/>
              </a:ext>
            </a:extLst>
          </p:cNvPr>
          <p:cNvSpPr>
            <a:spLocks noGrp="1"/>
          </p:cNvSpPr>
          <p:nvPr>
            <p:ph type="sldNum" sz="quarter" idx="12"/>
          </p:nvPr>
        </p:nvSpPr>
        <p:spPr>
          <a:xfrm>
            <a:off x="10420803" y="6510969"/>
            <a:ext cx="542697" cy="279400"/>
          </a:xfrm>
        </p:spPr>
        <p:txBody>
          <a:bodyPr/>
          <a:lstStyle/>
          <a:p>
            <a:pPr marL="0" lvl="0" indent="0" algn="r" rtl="0">
              <a:spcBef>
                <a:spcPts val="0"/>
              </a:spcBef>
              <a:spcAft>
                <a:spcPts val="0"/>
              </a:spcAft>
              <a:buNone/>
            </a:pPr>
            <a:fld id="{00000000-1234-1234-1234-123412341234}" type="slidenum">
              <a:rPr lang="en-US" smtClean="0"/>
              <a:t>19</a:t>
            </a:fld>
            <a:endParaRPr lang="en-US" dirty="0"/>
          </a:p>
        </p:txBody>
      </p:sp>
    </p:spTree>
    <p:extLst>
      <p:ext uri="{BB962C8B-B14F-4D97-AF65-F5344CB8AC3E}">
        <p14:creationId xmlns:p14="http://schemas.microsoft.com/office/powerpoint/2010/main" val="61403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909534" y="51871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CONTENTS</a:t>
            </a:r>
            <a:br>
              <a:rPr lang="en-US" dirty="0">
                <a:latin typeface="Times New Roman"/>
                <a:ea typeface="Times New Roman"/>
                <a:cs typeface="Times New Roman"/>
                <a:sym typeface="Times New Roman"/>
              </a:rPr>
            </a:br>
            <a:r>
              <a:rPr lang="en-US" b="1" dirty="0">
                <a:latin typeface="Arimo"/>
                <a:ea typeface="Arimo"/>
                <a:cs typeface="Arimo"/>
                <a:sym typeface="Arimo"/>
              </a:rPr>
              <a:t>                 </a:t>
            </a:r>
            <a:endParaRPr b="1" dirty="0">
              <a:latin typeface="Arimo"/>
              <a:ea typeface="Arimo"/>
              <a:cs typeface="Arimo"/>
              <a:sym typeface="Arimo"/>
            </a:endParaRPr>
          </a:p>
        </p:txBody>
      </p:sp>
      <p:sp>
        <p:nvSpPr>
          <p:cNvPr id="104" name="Google Shape;104;p14"/>
          <p:cNvSpPr txBox="1">
            <a:spLocks noGrp="1"/>
          </p:cNvSpPr>
          <p:nvPr>
            <p:ph idx="1"/>
          </p:nvPr>
        </p:nvSpPr>
        <p:spPr>
          <a:xfrm>
            <a:off x="909534" y="1062224"/>
            <a:ext cx="9946669" cy="4265150"/>
          </a:xfrm>
          <a:prstGeom prst="rect">
            <a:avLst/>
          </a:prstGeom>
          <a:solidFill>
            <a:schemeClr val="bg1"/>
          </a:solid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ct val="100000"/>
              <a:buChar char="•"/>
            </a:pPr>
            <a:r>
              <a:rPr lang="en-US" sz="1200" b="1" dirty="0">
                <a:latin typeface="Times New Roman" panose="02020603050405020304" pitchFamily="18" charset="0"/>
                <a:ea typeface="Arial Rounded"/>
                <a:cs typeface="Times New Roman" panose="02020603050405020304" pitchFamily="18" charset="0"/>
                <a:sym typeface="Arial Rounded"/>
              </a:rPr>
              <a:t>AIM</a:t>
            </a:r>
            <a:endParaRPr sz="12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1200" b="1" dirty="0">
                <a:latin typeface="Times New Roman" panose="02020603050405020304" pitchFamily="18" charset="0"/>
                <a:ea typeface="Arial Rounded"/>
                <a:cs typeface="Times New Roman" panose="02020603050405020304" pitchFamily="18" charset="0"/>
                <a:sym typeface="Arial Rounded"/>
              </a:rPr>
              <a:t>INTRODUCTION</a:t>
            </a:r>
            <a:endParaRPr sz="12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1200" b="1" dirty="0">
                <a:latin typeface="Times New Roman" panose="02020603050405020304" pitchFamily="18" charset="0"/>
                <a:ea typeface="Arial Rounded"/>
                <a:cs typeface="Times New Roman" panose="02020603050405020304" pitchFamily="18" charset="0"/>
                <a:sym typeface="Arial Rounded"/>
              </a:rPr>
              <a:t>EXISTING SYSTEM</a:t>
            </a:r>
          </a:p>
          <a:p>
            <a:pPr marL="685800" lvl="1" indent="-228600">
              <a:lnSpc>
                <a:spcPct val="90000"/>
              </a:lnSpc>
              <a:spcBef>
                <a:spcPts val="1000"/>
              </a:spcBef>
              <a:spcAft>
                <a:spcPts val="0"/>
              </a:spcAft>
              <a:buClr>
                <a:schemeClr val="dk1"/>
              </a:buClr>
              <a:buSzPct val="100000"/>
            </a:pPr>
            <a:r>
              <a:rPr lang="en-US" sz="1200" dirty="0">
                <a:latin typeface="Times New Roman" panose="02020603050405020304" pitchFamily="18" charset="0"/>
                <a:cs typeface="Times New Roman" panose="02020603050405020304" pitchFamily="18" charset="0"/>
              </a:rPr>
              <a:t>DRAWBACKS</a:t>
            </a:r>
            <a:endParaRPr lang="en-US" sz="1200" dirty="0">
              <a:latin typeface="Times New Roman" panose="02020603050405020304" pitchFamily="18" charset="0"/>
              <a:ea typeface="Arial Rounded"/>
              <a:cs typeface="Times New Roman" panose="02020603050405020304" pitchFamily="18" charset="0"/>
              <a:sym typeface="Arial Rounded"/>
            </a:endParaRPr>
          </a:p>
          <a:p>
            <a:pPr marL="228600" lvl="0" indent="-228600" algn="l" rtl="0">
              <a:lnSpc>
                <a:spcPct val="90000"/>
              </a:lnSpc>
              <a:spcBef>
                <a:spcPts val="1000"/>
              </a:spcBef>
              <a:spcAft>
                <a:spcPts val="0"/>
              </a:spcAft>
              <a:buClr>
                <a:schemeClr val="dk1"/>
              </a:buClr>
              <a:buSzPct val="100000"/>
              <a:buChar char="•"/>
            </a:pPr>
            <a:r>
              <a:rPr lang="en-US" sz="1200" b="1" dirty="0">
                <a:latin typeface="Times New Roman" panose="02020603050405020304" pitchFamily="18" charset="0"/>
                <a:ea typeface="Arial Rounded"/>
                <a:cs typeface="Times New Roman" panose="02020603050405020304" pitchFamily="18" charset="0"/>
                <a:sym typeface="Arial Rounded"/>
              </a:rPr>
              <a:t>PROPOSED SYSTEM</a:t>
            </a:r>
          </a:p>
          <a:p>
            <a:pPr marL="685800" lvl="1" indent="-228600">
              <a:lnSpc>
                <a:spcPct val="90000"/>
              </a:lnSpc>
              <a:spcBef>
                <a:spcPts val="1000"/>
              </a:spcBef>
              <a:spcAft>
                <a:spcPts val="0"/>
              </a:spcAft>
              <a:buClr>
                <a:schemeClr val="dk1"/>
              </a:buClr>
              <a:buSzPct val="100000"/>
            </a:pPr>
            <a:r>
              <a:rPr lang="en-US" sz="1200" dirty="0">
                <a:latin typeface="Times New Roman" panose="02020603050405020304" pitchFamily="18" charset="0"/>
                <a:ea typeface="Arial Rounded"/>
                <a:cs typeface="Times New Roman" panose="02020603050405020304" pitchFamily="18" charset="0"/>
                <a:sym typeface="Arial Rounded"/>
              </a:rPr>
              <a:t>DATA FLOW DIAGRAM</a:t>
            </a:r>
            <a:endParaRPr sz="1200" dirty="0">
              <a:latin typeface="Times New Roman" panose="02020603050405020304" pitchFamily="18" charset="0"/>
              <a:ea typeface="Arial Rounded"/>
              <a:cs typeface="Times New Roman" panose="02020603050405020304" pitchFamily="18" charset="0"/>
              <a:sym typeface="Arial Rounded"/>
            </a:endParaRPr>
          </a:p>
          <a:p>
            <a:pPr marL="228600" lvl="0" indent="-228600" algn="l" rtl="0">
              <a:lnSpc>
                <a:spcPct val="90000"/>
              </a:lnSpc>
              <a:spcBef>
                <a:spcPts val="1000"/>
              </a:spcBef>
              <a:spcAft>
                <a:spcPts val="0"/>
              </a:spcAft>
              <a:buClr>
                <a:schemeClr val="dk1"/>
              </a:buClr>
              <a:buSzPct val="100000"/>
              <a:buChar char="•"/>
            </a:pPr>
            <a:r>
              <a:rPr lang="en-US" sz="1200" b="1" dirty="0">
                <a:latin typeface="Times New Roman" panose="02020603050405020304" pitchFamily="18" charset="0"/>
                <a:ea typeface="Arial Rounded"/>
                <a:cs typeface="Times New Roman" panose="02020603050405020304" pitchFamily="18" charset="0"/>
                <a:sym typeface="Arial Rounded"/>
              </a:rPr>
              <a:t>MODULES</a:t>
            </a:r>
          </a:p>
          <a:p>
            <a:pPr marL="685800" lvl="1" indent="-228600">
              <a:lnSpc>
                <a:spcPct val="90000"/>
              </a:lnSpc>
              <a:spcBef>
                <a:spcPts val="1000"/>
              </a:spcBef>
              <a:spcAft>
                <a:spcPts val="0"/>
              </a:spcAft>
              <a:buClr>
                <a:schemeClr val="dk1"/>
              </a:buClr>
              <a:buSzPct val="100000"/>
            </a:pPr>
            <a:r>
              <a:rPr lang="en-US" sz="1200" dirty="0"/>
              <a:t>Dataset creation</a:t>
            </a:r>
          </a:p>
          <a:p>
            <a:pPr marL="685800" lvl="1" indent="-228600">
              <a:lnSpc>
                <a:spcPct val="90000"/>
              </a:lnSpc>
              <a:spcBef>
                <a:spcPts val="1000"/>
              </a:spcBef>
              <a:spcAft>
                <a:spcPts val="0"/>
              </a:spcAft>
              <a:buClr>
                <a:schemeClr val="dk1"/>
              </a:buClr>
              <a:buSzPct val="100000"/>
            </a:pPr>
            <a:r>
              <a:rPr lang="en-US" sz="1200" dirty="0"/>
              <a:t>Triplet sampling </a:t>
            </a:r>
          </a:p>
          <a:p>
            <a:pPr marL="685800" lvl="1" indent="-228600">
              <a:lnSpc>
                <a:spcPct val="90000"/>
              </a:lnSpc>
              <a:spcBef>
                <a:spcPts val="1000"/>
              </a:spcBef>
              <a:spcAft>
                <a:spcPts val="0"/>
              </a:spcAft>
              <a:buClr>
                <a:schemeClr val="dk1"/>
              </a:buClr>
              <a:buSzPct val="100000"/>
            </a:pPr>
            <a:r>
              <a:rPr lang="en-US" sz="1200" dirty="0"/>
              <a:t>Architecture creation</a:t>
            </a:r>
          </a:p>
          <a:p>
            <a:pPr marL="685800" lvl="1" indent="-228600">
              <a:lnSpc>
                <a:spcPct val="90000"/>
              </a:lnSpc>
              <a:spcBef>
                <a:spcPts val="1000"/>
              </a:spcBef>
              <a:spcAft>
                <a:spcPts val="0"/>
              </a:spcAft>
              <a:buClr>
                <a:schemeClr val="dk1"/>
              </a:buClr>
              <a:buSzPct val="100000"/>
            </a:pPr>
            <a:r>
              <a:rPr lang="en-US" sz="1200" dirty="0"/>
              <a:t>Training using triplets and saving model</a:t>
            </a:r>
          </a:p>
          <a:p>
            <a:pPr marL="685800" lvl="1" indent="-228600">
              <a:lnSpc>
                <a:spcPct val="90000"/>
              </a:lnSpc>
              <a:spcBef>
                <a:spcPts val="1000"/>
              </a:spcBef>
              <a:spcAft>
                <a:spcPts val="0"/>
              </a:spcAft>
              <a:buClr>
                <a:schemeClr val="dk1"/>
              </a:buClr>
              <a:buSzPct val="100000"/>
            </a:pPr>
            <a:r>
              <a:rPr lang="en-US" sz="1200" dirty="0"/>
              <a:t>Prediction</a:t>
            </a:r>
            <a:endParaRPr lang="en-US" sz="1200" b="1" dirty="0">
              <a:latin typeface="Times New Roman" panose="02020603050405020304" pitchFamily="18" charset="0"/>
              <a:ea typeface="Arial Rounded"/>
              <a:cs typeface="Times New Roman" panose="02020603050405020304" pitchFamily="18" charset="0"/>
              <a:sym typeface="Arial Rounded"/>
            </a:endParaRPr>
          </a:p>
          <a:p>
            <a:pPr marL="228600" lvl="0" indent="-228600" algn="l" rtl="0">
              <a:lnSpc>
                <a:spcPct val="90000"/>
              </a:lnSpc>
              <a:spcBef>
                <a:spcPts val="1000"/>
              </a:spcBef>
              <a:spcAft>
                <a:spcPts val="0"/>
              </a:spcAft>
              <a:buClr>
                <a:schemeClr val="dk1"/>
              </a:buClr>
              <a:buSzPct val="100000"/>
              <a:buChar char="•"/>
            </a:pPr>
            <a:r>
              <a:rPr lang="en-US" sz="1200" b="1" dirty="0">
                <a:latin typeface="Times New Roman" panose="02020603050405020304" pitchFamily="18" charset="0"/>
                <a:ea typeface="Arial Rounded"/>
                <a:cs typeface="Times New Roman" panose="02020603050405020304" pitchFamily="18" charset="0"/>
                <a:sym typeface="Arial Rounded"/>
              </a:rPr>
              <a:t>GRAPHICAL USER INTERFACE</a:t>
            </a:r>
          </a:p>
          <a:p>
            <a:pPr marL="228600" lvl="0" indent="-228600" algn="l" rtl="0">
              <a:lnSpc>
                <a:spcPct val="90000"/>
              </a:lnSpc>
              <a:spcBef>
                <a:spcPts val="1000"/>
              </a:spcBef>
              <a:spcAft>
                <a:spcPts val="0"/>
              </a:spcAft>
              <a:buClr>
                <a:schemeClr val="dk1"/>
              </a:buClr>
              <a:buSzPct val="100000"/>
              <a:buChar char="•"/>
            </a:pPr>
            <a:r>
              <a:rPr lang="en-US" sz="1200" b="1" dirty="0">
                <a:latin typeface="Times New Roman" panose="02020603050405020304" pitchFamily="18" charset="0"/>
                <a:ea typeface="Arial Rounded"/>
                <a:cs typeface="Times New Roman" panose="02020603050405020304" pitchFamily="18" charset="0"/>
                <a:sym typeface="Arial Rounded"/>
              </a:rPr>
              <a:t>ADVANTAGES</a:t>
            </a:r>
            <a:endParaRPr sz="12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1200" b="1" dirty="0">
                <a:latin typeface="Times New Roman" panose="02020603050405020304" pitchFamily="18" charset="0"/>
                <a:ea typeface="Arial Rounded"/>
                <a:cs typeface="Times New Roman" panose="02020603050405020304" pitchFamily="18" charset="0"/>
                <a:sym typeface="Arial Rounded"/>
              </a:rPr>
              <a:t>FUTURE SCOPE</a:t>
            </a:r>
          </a:p>
          <a:p>
            <a:pPr marL="228600" lvl="0" indent="-228600" algn="l" rtl="0">
              <a:lnSpc>
                <a:spcPct val="90000"/>
              </a:lnSpc>
              <a:spcBef>
                <a:spcPts val="1000"/>
              </a:spcBef>
              <a:spcAft>
                <a:spcPts val="0"/>
              </a:spcAft>
              <a:buClr>
                <a:schemeClr val="dk1"/>
              </a:buClr>
              <a:buSzPct val="100000"/>
              <a:buChar char="•"/>
            </a:pPr>
            <a:r>
              <a:rPr lang="en-US" sz="1200" b="1" dirty="0">
                <a:latin typeface="Times New Roman" panose="02020603050405020304" pitchFamily="18" charset="0"/>
                <a:cs typeface="Times New Roman" panose="02020603050405020304" pitchFamily="18" charset="0"/>
                <a:sym typeface="Arial Rounded"/>
              </a:rPr>
              <a:t>SYSTEM SPECIFICATION</a:t>
            </a:r>
            <a:endParaRPr sz="12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1200" b="1" dirty="0">
                <a:latin typeface="Times New Roman" panose="02020603050405020304" pitchFamily="18" charset="0"/>
                <a:ea typeface="Arial Rounded"/>
                <a:cs typeface="Times New Roman" panose="02020603050405020304" pitchFamily="18" charset="0"/>
                <a:sym typeface="Arial Rounded"/>
              </a:rPr>
              <a:t>CONCLUSION</a:t>
            </a:r>
            <a:endParaRPr sz="12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ct val="100000"/>
              <a:buChar char="•"/>
            </a:pPr>
            <a:r>
              <a:rPr lang="en-US" sz="1200" b="1" dirty="0">
                <a:latin typeface="Times New Roman" panose="02020603050405020304" pitchFamily="18" charset="0"/>
                <a:ea typeface="Arial Rounded"/>
                <a:cs typeface="Times New Roman" panose="02020603050405020304" pitchFamily="18" charset="0"/>
                <a:sym typeface="Arial Rounded"/>
              </a:rPr>
              <a:t>REFERENCES</a:t>
            </a:r>
            <a:endParaRPr sz="1200" dirty="0">
              <a:latin typeface="Times New Roman" panose="02020603050405020304" pitchFamily="18" charset="0"/>
              <a:cs typeface="Times New Roman" panose="02020603050405020304" pitchFamily="18" charset="0"/>
            </a:endParaRPr>
          </a:p>
          <a:p>
            <a:pPr marL="228600" lvl="0" indent="-77470" algn="l" rtl="0">
              <a:lnSpc>
                <a:spcPct val="90000"/>
              </a:lnSpc>
              <a:spcBef>
                <a:spcPts val="1000"/>
              </a:spcBef>
              <a:spcAft>
                <a:spcPts val="0"/>
              </a:spcAft>
              <a:buClr>
                <a:schemeClr val="dk1"/>
              </a:buClr>
              <a:buSzPct val="100000"/>
              <a:buNone/>
            </a:pPr>
            <a:endParaRPr sz="1800" dirty="0"/>
          </a:p>
          <a:p>
            <a:pPr marL="0" lvl="0" indent="0" algn="l" rtl="0">
              <a:lnSpc>
                <a:spcPct val="90000"/>
              </a:lnSpc>
              <a:spcBef>
                <a:spcPts val="1000"/>
              </a:spcBef>
              <a:spcAft>
                <a:spcPts val="0"/>
              </a:spcAft>
              <a:buClr>
                <a:schemeClr val="dk1"/>
              </a:buClr>
              <a:buSzPct val="100000"/>
              <a:buNone/>
            </a:pPr>
            <a:r>
              <a:rPr lang="en-US" sz="1800" dirty="0"/>
              <a:t>   </a:t>
            </a:r>
            <a:endParaRPr sz="1800" dirty="0"/>
          </a:p>
        </p:txBody>
      </p:sp>
      <p:sp>
        <p:nvSpPr>
          <p:cNvPr id="2" name="Footer Placeholder 1">
            <a:extLst>
              <a:ext uri="{FF2B5EF4-FFF2-40B4-BE49-F238E27FC236}">
                <a16:creationId xmlns:a16="http://schemas.microsoft.com/office/drawing/2014/main" id="{E14ECCEC-BEE9-446B-9A3F-5F7C8BF0C59F}"/>
              </a:ext>
            </a:extLst>
          </p:cNvPr>
          <p:cNvSpPr>
            <a:spLocks noGrp="1"/>
          </p:cNvSpPr>
          <p:nvPr>
            <p:ph type="ftr" sz="quarter" idx="11"/>
          </p:nvPr>
        </p:nvSpPr>
        <p:spPr>
          <a:xfrm>
            <a:off x="3472070" y="6485835"/>
            <a:ext cx="7305900" cy="279400"/>
          </a:xfrm>
        </p:spPr>
        <p:txBody>
          <a:bodyPr/>
          <a:lstStyle/>
          <a:p>
            <a:r>
              <a:rPr lang="en-US"/>
              <a:t>Department of computer Science Engineering  College of Engineering </a:t>
            </a:r>
            <a:r>
              <a:rPr lang="en-US" dirty="0" err="1"/>
              <a:t>Adoor</a:t>
            </a:r>
            <a:endParaRPr lang="en-US" dirty="0"/>
          </a:p>
        </p:txBody>
      </p:sp>
      <p:sp>
        <p:nvSpPr>
          <p:cNvPr id="3" name="Slide Number Placeholder 2">
            <a:extLst>
              <a:ext uri="{FF2B5EF4-FFF2-40B4-BE49-F238E27FC236}">
                <a16:creationId xmlns:a16="http://schemas.microsoft.com/office/drawing/2014/main" id="{E0F95B2B-E395-455D-B30F-718FDE68DA93}"/>
              </a:ext>
            </a:extLst>
          </p:cNvPr>
          <p:cNvSpPr>
            <a:spLocks noGrp="1"/>
          </p:cNvSpPr>
          <p:nvPr>
            <p:ph type="sldNum" sz="quarter" idx="12"/>
          </p:nvPr>
        </p:nvSpPr>
        <p:spPr>
          <a:xfrm>
            <a:off x="10777970" y="6485835"/>
            <a:ext cx="542697" cy="279400"/>
          </a:xfrm>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6" name="Date Placeholder 5">
            <a:extLst>
              <a:ext uri="{FF2B5EF4-FFF2-40B4-BE49-F238E27FC236}">
                <a16:creationId xmlns:a16="http://schemas.microsoft.com/office/drawing/2014/main" id="{2ECE80FC-832E-41E7-B213-78FEEEFEB7A1}"/>
              </a:ext>
            </a:extLst>
          </p:cNvPr>
          <p:cNvSpPr>
            <a:spLocks noGrp="1"/>
          </p:cNvSpPr>
          <p:nvPr>
            <p:ph type="dt" sz="half" idx="10"/>
          </p:nvPr>
        </p:nvSpPr>
        <p:spPr>
          <a:xfrm>
            <a:off x="-186170" y="6485835"/>
            <a:ext cx="1600200" cy="279400"/>
          </a:xfrm>
        </p:spPr>
        <p:txBody>
          <a:bodyPr/>
          <a:lstStyle/>
          <a:p>
            <a:r>
              <a:rPr lang="en-US" dirty="0"/>
              <a:t>3/25/2022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3804018" y="970351"/>
            <a:ext cx="6973955" cy="1303867"/>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4400"/>
              <a:buFont typeface="Times New Roman"/>
              <a:buNone/>
            </a:pPr>
            <a:r>
              <a:rPr lang="en-US" sz="4400" b="1" dirty="0">
                <a:latin typeface="Times New Roman"/>
                <a:ea typeface="Times New Roman"/>
                <a:cs typeface="Times New Roman"/>
                <a:sym typeface="Times New Roman"/>
              </a:rPr>
              <a:t>CONCLUSION</a:t>
            </a:r>
            <a:endParaRPr lang="en-US" dirty="0"/>
          </a:p>
        </p:txBody>
      </p:sp>
      <p:sp>
        <p:nvSpPr>
          <p:cNvPr id="217" name="Google Shape;217;p3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85750" lvl="0" indent="-285750" algn="just" rtl="0">
              <a:lnSpc>
                <a:spcPct val="90000"/>
              </a:lnSpc>
              <a:spcBef>
                <a:spcPts val="0"/>
              </a:spcBef>
              <a:spcAft>
                <a:spcPts val="0"/>
              </a:spcAft>
              <a:buClr>
                <a:schemeClr val="dk1"/>
              </a:buClr>
              <a:buSzPts val="2400"/>
              <a:buFont typeface="Noto Sans Symbols"/>
              <a:buChar char="⮚"/>
            </a:pPr>
            <a:r>
              <a:rPr lang="en-US" dirty="0">
                <a:latin typeface="Times New Roman" panose="02020603050405020304" pitchFamily="18" charset="0"/>
                <a:cs typeface="Times New Roman" panose="02020603050405020304" pitchFamily="18" charset="0"/>
              </a:rPr>
              <a:t>The existing system classify ships from normal images using normal CNN</a:t>
            </a:r>
            <a:endParaRPr dirty="0">
              <a:latin typeface="Times New Roman" panose="02020603050405020304" pitchFamily="18" charset="0"/>
              <a:cs typeface="Times New Roman" panose="02020603050405020304" pitchFamily="18" charset="0"/>
            </a:endParaRPr>
          </a:p>
          <a:p>
            <a:pPr marL="285750" lvl="0" indent="-285750" algn="just" rtl="0">
              <a:lnSpc>
                <a:spcPct val="90000"/>
              </a:lnSpc>
              <a:spcBef>
                <a:spcPts val="1000"/>
              </a:spcBef>
              <a:spcAft>
                <a:spcPts val="0"/>
              </a:spcAft>
              <a:buClr>
                <a:schemeClr val="dk1"/>
              </a:buClr>
              <a:buSzPts val="2400"/>
              <a:buFont typeface="Noto Sans Symbols"/>
              <a:buChar char="⮚"/>
            </a:pPr>
            <a:r>
              <a:rPr lang="en-US" dirty="0">
                <a:latin typeface="Times New Roman" panose="02020603050405020304" pitchFamily="18" charset="0"/>
                <a:cs typeface="Times New Roman" panose="02020603050405020304" pitchFamily="18" charset="0"/>
              </a:rPr>
              <a:t>The proposed system improved ship classification by introducing special Triplet deep learning model.</a:t>
            </a:r>
            <a:endParaRPr dirty="0">
              <a:latin typeface="Times New Roman" panose="02020603050405020304" pitchFamily="18" charset="0"/>
              <a:cs typeface="Times New Roman" panose="02020603050405020304" pitchFamily="18" charset="0"/>
            </a:endParaRPr>
          </a:p>
        </p:txBody>
      </p:sp>
      <p:sp>
        <p:nvSpPr>
          <p:cNvPr id="218" name="Google Shape;218;p30"/>
          <p:cNvSpPr txBox="1">
            <a:spLocks noGrp="1"/>
          </p:cNvSpPr>
          <p:nvPr>
            <p:ph type="ftr" sz="quarter" idx="11"/>
          </p:nvPr>
        </p:nvSpPr>
        <p:spPr>
          <a:xfrm>
            <a:off x="2308254" y="6467270"/>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F46A40E-43F0-48D9-B903-50313163BC45}"/>
              </a:ext>
            </a:extLst>
          </p:cNvPr>
          <p:cNvSpPr>
            <a:spLocks noGrp="1"/>
          </p:cNvSpPr>
          <p:nvPr>
            <p:ph type="sldNum" sz="quarter" idx="12"/>
          </p:nvPr>
        </p:nvSpPr>
        <p:spPr>
          <a:xfrm>
            <a:off x="10777973" y="6467270"/>
            <a:ext cx="542697" cy="279400"/>
          </a:xfrm>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5" name="Date Placeholder 4">
            <a:extLst>
              <a:ext uri="{FF2B5EF4-FFF2-40B4-BE49-F238E27FC236}">
                <a16:creationId xmlns:a16="http://schemas.microsoft.com/office/drawing/2014/main" id="{1C96D3B7-6CFA-4E35-8B2A-51ACF8C1A389}"/>
              </a:ext>
            </a:extLst>
          </p:cNvPr>
          <p:cNvSpPr>
            <a:spLocks noGrp="1"/>
          </p:cNvSpPr>
          <p:nvPr>
            <p:ph type="dt" sz="half" idx="10"/>
          </p:nvPr>
        </p:nvSpPr>
        <p:spPr>
          <a:xfrm>
            <a:off x="-145773" y="6467270"/>
            <a:ext cx="1600200" cy="279400"/>
          </a:xfrm>
        </p:spPr>
        <p:txBody>
          <a:bodyPr/>
          <a:lstStyle/>
          <a:p>
            <a:r>
              <a:rPr lang="en-US" dirty="0"/>
              <a:t>3/25/2022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31"/>
          <p:cNvSpPr txBox="1">
            <a:spLocks noGrp="1"/>
          </p:cNvSpPr>
          <p:nvPr>
            <p:ph type="ftr" sz="quarter" idx="11"/>
          </p:nvPr>
        </p:nvSpPr>
        <p:spPr>
          <a:xfrm>
            <a:off x="2288563" y="6458643"/>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23" name="Google Shape;223;p31"/>
          <p:cNvSpPr txBox="1">
            <a:spLocks noGrp="1"/>
          </p:cNvSpPr>
          <p:nvPr>
            <p:ph type="title" idx="4294967295"/>
          </p:nvPr>
        </p:nvSpPr>
        <p:spPr>
          <a:xfrm>
            <a:off x="3917705" y="758376"/>
            <a:ext cx="6100938" cy="815677"/>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600"/>
              <a:buFont typeface="Times New Roman"/>
              <a:buNone/>
            </a:pPr>
            <a:r>
              <a:rPr lang="en-US" sz="4000" b="1" dirty="0">
                <a:latin typeface="Times New Roman"/>
                <a:ea typeface="Times New Roman"/>
                <a:cs typeface="Times New Roman"/>
                <a:sym typeface="Times New Roman"/>
              </a:rPr>
              <a:t>REFERENCE</a:t>
            </a:r>
            <a:endParaRPr lang="en-US" sz="4000" dirty="0"/>
          </a:p>
        </p:txBody>
      </p:sp>
      <p:sp>
        <p:nvSpPr>
          <p:cNvPr id="224" name="Google Shape;224;p31"/>
          <p:cNvSpPr txBox="1">
            <a:spLocks noGrp="1"/>
          </p:cNvSpPr>
          <p:nvPr>
            <p:ph idx="4294967295"/>
          </p:nvPr>
        </p:nvSpPr>
        <p:spPr>
          <a:xfrm>
            <a:off x="638354" y="1574053"/>
            <a:ext cx="9601200" cy="295481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400"/>
              <a:buChar char="•"/>
            </a:pPr>
            <a:r>
              <a:rPr lang="en-US" sz="2100" dirty="0">
                <a:latin typeface="Times New Roman" panose="02020603050405020304" pitchFamily="18" charset="0"/>
                <a:ea typeface="Times New Roman"/>
                <a:cs typeface="Times New Roman" panose="02020603050405020304" pitchFamily="18" charset="0"/>
                <a:sym typeface="Times New Roman"/>
              </a:rPr>
              <a:t>A. Moreira, P. Prats-</a:t>
            </a:r>
            <a:r>
              <a:rPr lang="en-US" sz="2100" dirty="0" err="1">
                <a:latin typeface="Times New Roman" panose="02020603050405020304" pitchFamily="18" charset="0"/>
                <a:ea typeface="Times New Roman"/>
                <a:cs typeface="Times New Roman" panose="02020603050405020304" pitchFamily="18" charset="0"/>
                <a:sym typeface="Times New Roman"/>
              </a:rPr>
              <a:t>Iraola</a:t>
            </a:r>
            <a:r>
              <a:rPr lang="en-US" sz="2100" dirty="0">
                <a:latin typeface="Times New Roman" panose="02020603050405020304" pitchFamily="18" charset="0"/>
                <a:ea typeface="Times New Roman"/>
                <a:cs typeface="Times New Roman" panose="02020603050405020304" pitchFamily="18" charset="0"/>
                <a:sym typeface="Times New Roman"/>
              </a:rPr>
              <a:t>, M. Younis, G. Krieger, I. </a:t>
            </a:r>
            <a:r>
              <a:rPr lang="en-US" sz="2100" dirty="0" err="1">
                <a:latin typeface="Times New Roman" panose="02020603050405020304" pitchFamily="18" charset="0"/>
                <a:ea typeface="Times New Roman"/>
                <a:cs typeface="Times New Roman" panose="02020603050405020304" pitchFamily="18" charset="0"/>
                <a:sym typeface="Times New Roman"/>
              </a:rPr>
              <a:t>Hajnsek</a:t>
            </a:r>
            <a:r>
              <a:rPr lang="en-US" sz="2100" dirty="0">
                <a:latin typeface="Times New Roman" panose="02020603050405020304" pitchFamily="18" charset="0"/>
                <a:ea typeface="Times New Roman"/>
                <a:cs typeface="Times New Roman" panose="02020603050405020304" pitchFamily="18" charset="0"/>
                <a:sym typeface="Times New Roman"/>
              </a:rPr>
              <a:t>, and K. P. Papathanassiou, “A tutorial on synthetic aperture radar,” IEEE </a:t>
            </a:r>
            <a:r>
              <a:rPr lang="en-US" sz="2100" dirty="0" err="1">
                <a:latin typeface="Times New Roman" panose="02020603050405020304" pitchFamily="18" charset="0"/>
                <a:ea typeface="Times New Roman"/>
                <a:cs typeface="Times New Roman" panose="02020603050405020304" pitchFamily="18" charset="0"/>
                <a:sym typeface="Times New Roman"/>
              </a:rPr>
              <a:t>Geosci</a:t>
            </a:r>
            <a:r>
              <a:rPr lang="en-US" sz="2100" dirty="0">
                <a:latin typeface="Times New Roman" panose="02020603050405020304" pitchFamily="18" charset="0"/>
                <a:ea typeface="Times New Roman"/>
                <a:cs typeface="Times New Roman" panose="02020603050405020304" pitchFamily="18" charset="0"/>
                <a:sym typeface="Times New Roman"/>
              </a:rPr>
              <a:t>. Remote Sens. Mag., vol. 1, no. 1, pp. 6–43, Mar. 2013. </a:t>
            </a:r>
            <a:endParaRPr sz="21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1400"/>
              <a:buChar char="•"/>
            </a:pPr>
            <a:r>
              <a:rPr lang="en-US" sz="2100" dirty="0">
                <a:latin typeface="Times New Roman" panose="02020603050405020304" pitchFamily="18" charset="0"/>
                <a:ea typeface="Times New Roman"/>
                <a:cs typeface="Times New Roman" panose="02020603050405020304" pitchFamily="18" charset="0"/>
                <a:sym typeface="Times New Roman"/>
              </a:rPr>
              <a:t>K. El-</a:t>
            </a:r>
            <a:r>
              <a:rPr lang="en-US" sz="2100" dirty="0" err="1">
                <a:latin typeface="Times New Roman" panose="02020603050405020304" pitchFamily="18" charset="0"/>
                <a:ea typeface="Times New Roman"/>
                <a:cs typeface="Times New Roman" panose="02020603050405020304" pitchFamily="18" charset="0"/>
                <a:sym typeface="Times New Roman"/>
              </a:rPr>
              <a:t>Darymli</a:t>
            </a:r>
            <a:r>
              <a:rPr lang="en-US" sz="2100" dirty="0">
                <a:latin typeface="Times New Roman" panose="02020603050405020304" pitchFamily="18" charset="0"/>
                <a:ea typeface="Times New Roman"/>
                <a:cs typeface="Times New Roman" panose="02020603050405020304" pitchFamily="18" charset="0"/>
                <a:sym typeface="Times New Roman"/>
              </a:rPr>
              <a:t>, E. W. Gill, P. </a:t>
            </a:r>
            <a:r>
              <a:rPr lang="en-US" sz="2100" dirty="0" err="1">
                <a:latin typeface="Times New Roman" panose="02020603050405020304" pitchFamily="18" charset="0"/>
                <a:ea typeface="Times New Roman"/>
                <a:cs typeface="Times New Roman" panose="02020603050405020304" pitchFamily="18" charset="0"/>
                <a:sym typeface="Times New Roman"/>
              </a:rPr>
              <a:t>Mcguire</a:t>
            </a:r>
            <a:r>
              <a:rPr lang="en-US" sz="2100" dirty="0">
                <a:latin typeface="Times New Roman" panose="02020603050405020304" pitchFamily="18" charset="0"/>
                <a:ea typeface="Times New Roman"/>
                <a:cs typeface="Times New Roman" panose="02020603050405020304" pitchFamily="18" charset="0"/>
                <a:sym typeface="Times New Roman"/>
              </a:rPr>
              <a:t>, D. Power, and C. Moloney, “Automatic target recognition in synthetic aperture radar imagery: A state-</a:t>
            </a:r>
            <a:r>
              <a:rPr lang="en-US" sz="2100" dirty="0" err="1">
                <a:latin typeface="Times New Roman" panose="02020603050405020304" pitchFamily="18" charset="0"/>
                <a:ea typeface="Times New Roman"/>
                <a:cs typeface="Times New Roman" panose="02020603050405020304" pitchFamily="18" charset="0"/>
                <a:sym typeface="Times New Roman"/>
              </a:rPr>
              <a:t>ofthe</a:t>
            </a:r>
            <a:r>
              <a:rPr lang="en-US" sz="2100" dirty="0">
                <a:latin typeface="Times New Roman" panose="02020603050405020304" pitchFamily="18" charset="0"/>
                <a:ea typeface="Times New Roman"/>
                <a:cs typeface="Times New Roman" panose="02020603050405020304" pitchFamily="18" charset="0"/>
                <a:sym typeface="Times New Roman"/>
              </a:rPr>
              <a:t>-art review,” IEEE Access, vol. 4, pp. 6014–6058, 2016. </a:t>
            </a:r>
            <a:endParaRPr sz="21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1400"/>
              <a:buChar char="•"/>
            </a:pPr>
            <a:r>
              <a:rPr lang="en-US" sz="2100" dirty="0">
                <a:latin typeface="Times New Roman" panose="02020603050405020304" pitchFamily="18" charset="0"/>
                <a:ea typeface="Times New Roman"/>
                <a:cs typeface="Times New Roman" panose="02020603050405020304" pitchFamily="18" charset="0"/>
                <a:sym typeface="Times New Roman"/>
              </a:rPr>
              <a:t>X. X. Zhu et al., “Deep learning in remote sensing: A comprehensive review and list of resources,” IEEE </a:t>
            </a:r>
            <a:r>
              <a:rPr lang="en-US" sz="2100" dirty="0" err="1">
                <a:latin typeface="Times New Roman" panose="02020603050405020304" pitchFamily="18" charset="0"/>
                <a:ea typeface="Times New Roman"/>
                <a:cs typeface="Times New Roman" panose="02020603050405020304" pitchFamily="18" charset="0"/>
                <a:sym typeface="Times New Roman"/>
              </a:rPr>
              <a:t>Geosci</a:t>
            </a:r>
            <a:r>
              <a:rPr lang="en-US" sz="2100" dirty="0">
                <a:latin typeface="Times New Roman" panose="02020603050405020304" pitchFamily="18" charset="0"/>
                <a:ea typeface="Times New Roman"/>
                <a:cs typeface="Times New Roman" panose="02020603050405020304" pitchFamily="18" charset="0"/>
                <a:sym typeface="Times New Roman"/>
              </a:rPr>
              <a:t>. Remote Sens. Mag., vol. 5, no. 4, pp. 8–36, Dec. 2017. </a:t>
            </a:r>
            <a:endParaRPr sz="21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1400"/>
              <a:buChar char="•"/>
            </a:pPr>
            <a:r>
              <a:rPr lang="en-US" sz="2100" dirty="0">
                <a:latin typeface="Times New Roman" panose="02020603050405020304" pitchFamily="18" charset="0"/>
                <a:ea typeface="Times New Roman"/>
                <a:cs typeface="Times New Roman" panose="02020603050405020304" pitchFamily="18" charset="0"/>
                <a:sym typeface="Times New Roman"/>
              </a:rPr>
              <a:t>D. J. Crisp, “The state-of-the-art in ship detection in synthetic aperture radar imagery,” DSTO Inf. Sci. Lab., Edinburgh, SA, Australia, Tech. Rep. DSTO-RR-0272, 2004. </a:t>
            </a:r>
            <a:endParaRPr sz="2100"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1400"/>
              <a:buChar char="•"/>
            </a:pPr>
            <a:r>
              <a:rPr lang="en-US" sz="2100" dirty="0">
                <a:latin typeface="Times New Roman" panose="02020603050405020304" pitchFamily="18" charset="0"/>
                <a:ea typeface="Times New Roman"/>
                <a:cs typeface="Times New Roman" panose="02020603050405020304" pitchFamily="18" charset="0"/>
                <a:sym typeface="Times New Roman"/>
              </a:rPr>
              <a:t>G. Di Martino, A. </a:t>
            </a:r>
            <a:r>
              <a:rPr lang="en-US" sz="2100" dirty="0" err="1">
                <a:latin typeface="Times New Roman" panose="02020603050405020304" pitchFamily="18" charset="0"/>
                <a:ea typeface="Times New Roman"/>
                <a:cs typeface="Times New Roman" panose="02020603050405020304" pitchFamily="18" charset="0"/>
                <a:sym typeface="Times New Roman"/>
              </a:rPr>
              <a:t>Iodice</a:t>
            </a:r>
            <a:r>
              <a:rPr lang="en-US" sz="2100" dirty="0">
                <a:latin typeface="Times New Roman" panose="02020603050405020304" pitchFamily="18" charset="0"/>
                <a:ea typeface="Times New Roman"/>
                <a:cs typeface="Times New Roman" panose="02020603050405020304" pitchFamily="18" charset="0"/>
                <a:sym typeface="Times New Roman"/>
              </a:rPr>
              <a:t>, D. Riccio, and G. </a:t>
            </a:r>
            <a:r>
              <a:rPr lang="en-US" sz="2100" dirty="0" err="1">
                <a:latin typeface="Times New Roman" panose="02020603050405020304" pitchFamily="18" charset="0"/>
                <a:ea typeface="Times New Roman"/>
                <a:cs typeface="Times New Roman" panose="02020603050405020304" pitchFamily="18" charset="0"/>
                <a:sym typeface="Times New Roman"/>
              </a:rPr>
              <a:t>Ruello</a:t>
            </a:r>
            <a:r>
              <a:rPr lang="en-US" sz="2100" dirty="0">
                <a:latin typeface="Times New Roman" panose="02020603050405020304" pitchFamily="18" charset="0"/>
                <a:ea typeface="Times New Roman"/>
                <a:cs typeface="Times New Roman" panose="02020603050405020304" pitchFamily="18" charset="0"/>
                <a:sym typeface="Times New Roman"/>
              </a:rPr>
              <a:t>, “Ocean monitoring with SAR: An overview,” in Proc. OCEANS, May 2015, pp. 1–5</a:t>
            </a:r>
            <a:endParaRPr sz="21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A47E31D-2FD7-4250-9B97-D3B231CFDAF1}"/>
              </a:ext>
            </a:extLst>
          </p:cNvPr>
          <p:cNvSpPr>
            <a:spLocks noGrp="1"/>
          </p:cNvSpPr>
          <p:nvPr>
            <p:ph type="sldNum" sz="quarter" idx="12"/>
          </p:nvPr>
        </p:nvSpPr>
        <p:spPr>
          <a:xfrm>
            <a:off x="10754139" y="6458643"/>
            <a:ext cx="542697" cy="279400"/>
          </a:xfrm>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5" name="Date Placeholder 4">
            <a:extLst>
              <a:ext uri="{FF2B5EF4-FFF2-40B4-BE49-F238E27FC236}">
                <a16:creationId xmlns:a16="http://schemas.microsoft.com/office/drawing/2014/main" id="{25B9D9E1-FD94-4852-A2AA-C13C4B157662}"/>
              </a:ext>
            </a:extLst>
          </p:cNvPr>
          <p:cNvSpPr>
            <a:spLocks noGrp="1"/>
          </p:cNvSpPr>
          <p:nvPr>
            <p:ph type="dt" sz="half" idx="10"/>
          </p:nvPr>
        </p:nvSpPr>
        <p:spPr>
          <a:xfrm>
            <a:off x="0" y="6458643"/>
            <a:ext cx="1600200" cy="279400"/>
          </a:xfrm>
        </p:spPr>
        <p:txBody>
          <a:bodyPr/>
          <a:lstStyle/>
          <a:p>
            <a:r>
              <a:rPr lang="en-US"/>
              <a:t>3/25/2022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2"/>
          <p:cNvSpPr txBox="1">
            <a:spLocks noGrp="1"/>
          </p:cNvSpPr>
          <p:nvPr>
            <p:ph type="title"/>
          </p:nvPr>
        </p:nvSpPr>
        <p:spPr>
          <a:xfrm>
            <a:off x="2882349" y="1755568"/>
            <a:ext cx="8418443" cy="2667346"/>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4400"/>
              <a:buFont typeface="Calibri"/>
              <a:buNone/>
            </a:pPr>
            <a:r>
              <a:rPr lang="en-US" dirty="0"/>
              <a:t>				  </a:t>
            </a:r>
            <a:r>
              <a:rPr lang="en-US" sz="7300" b="1" dirty="0"/>
              <a:t>THANK</a:t>
            </a:r>
            <a:r>
              <a:rPr lang="en-US" sz="7300" dirty="0"/>
              <a:t> </a:t>
            </a:r>
            <a:r>
              <a:rPr lang="en-US" sz="7300" b="1" dirty="0"/>
              <a:t>YOU</a:t>
            </a:r>
            <a:endParaRPr sz="7300" b="1" dirty="0"/>
          </a:p>
        </p:txBody>
      </p:sp>
      <p:sp>
        <p:nvSpPr>
          <p:cNvPr id="231" name="Google Shape;231;p32"/>
          <p:cNvSpPr txBox="1">
            <a:spLocks noGrp="1"/>
          </p:cNvSpPr>
          <p:nvPr>
            <p:ph type="ftr" sz="quarter" idx="11"/>
          </p:nvPr>
        </p:nvSpPr>
        <p:spPr>
          <a:xfrm>
            <a:off x="2209801" y="6434827"/>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BBEF515-136C-41F1-85D4-E48A4377AB8C}"/>
              </a:ext>
            </a:extLst>
          </p:cNvPr>
          <p:cNvSpPr>
            <a:spLocks noGrp="1"/>
          </p:cNvSpPr>
          <p:nvPr>
            <p:ph type="sldNum" sz="quarter" idx="12"/>
          </p:nvPr>
        </p:nvSpPr>
        <p:spPr>
          <a:xfrm>
            <a:off x="10758095" y="6434827"/>
            <a:ext cx="542697" cy="279400"/>
          </a:xfrm>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Date Placeholder 4">
            <a:extLst>
              <a:ext uri="{FF2B5EF4-FFF2-40B4-BE49-F238E27FC236}">
                <a16:creationId xmlns:a16="http://schemas.microsoft.com/office/drawing/2014/main" id="{C5D2AED1-EF7F-4F0F-B9AA-65187A770840}"/>
              </a:ext>
            </a:extLst>
          </p:cNvPr>
          <p:cNvSpPr>
            <a:spLocks noGrp="1"/>
          </p:cNvSpPr>
          <p:nvPr>
            <p:ph type="dt" sz="half" idx="10"/>
          </p:nvPr>
        </p:nvSpPr>
        <p:spPr>
          <a:xfrm>
            <a:off x="-88812" y="6434827"/>
            <a:ext cx="1600200" cy="279400"/>
          </a:xfrm>
        </p:spPr>
        <p:txBody>
          <a:bodyPr/>
          <a:lstStyle/>
          <a:p>
            <a:r>
              <a:rPr lang="en-US"/>
              <a:t>3/25/2022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7290B-608C-2D8B-065C-CA6A505EDA51}"/>
              </a:ext>
            </a:extLst>
          </p:cNvPr>
          <p:cNvSpPr>
            <a:spLocks noGrp="1"/>
          </p:cNvSpPr>
          <p:nvPr>
            <p:ph type="title"/>
          </p:nvPr>
        </p:nvSpPr>
        <p:spPr/>
        <p:txBody>
          <a:bodyPr/>
          <a:lstStyle/>
          <a:p>
            <a:r>
              <a:rPr lang="en-US" dirty="0"/>
              <a:t>SAR</a:t>
            </a:r>
          </a:p>
        </p:txBody>
      </p:sp>
      <p:sp>
        <p:nvSpPr>
          <p:cNvPr id="3" name="Content Placeholder 2">
            <a:extLst>
              <a:ext uri="{FF2B5EF4-FFF2-40B4-BE49-F238E27FC236}">
                <a16:creationId xmlns:a16="http://schemas.microsoft.com/office/drawing/2014/main" id="{C2E28763-061A-E248-3BC2-BDFE6E24E10E}"/>
              </a:ext>
            </a:extLst>
          </p:cNvPr>
          <p:cNvSpPr>
            <a:spLocks noGrp="1"/>
          </p:cNvSpPr>
          <p:nvPr>
            <p:ph idx="1"/>
          </p:nvPr>
        </p:nvSpPr>
        <p:spPr>
          <a:xfrm>
            <a:off x="1121790" y="2403835"/>
            <a:ext cx="9774807" cy="3472033"/>
          </a:xfrm>
        </p:spPr>
        <p:txBody>
          <a:bodyPr>
            <a:normAutofit lnSpcReduction="10000"/>
          </a:bodyPr>
          <a:lstStyle/>
          <a:p>
            <a:r>
              <a:rPr lang="en-US" dirty="0"/>
              <a:t>The medium to high resolution and wide coverage imaging ability of Synthetic Aperture Radar (SAR) systems are developed for intelligent maritime surveillance, especially for ship classification in SAR images  </a:t>
            </a:r>
          </a:p>
          <a:p>
            <a:r>
              <a:rPr lang="en-US" dirty="0"/>
              <a:t>SAR is independent of flight altitude, whether, and </a:t>
            </a:r>
            <a:r>
              <a:rPr lang="en-US" b="0" i="0" dirty="0">
                <a:solidFill>
                  <a:srgbClr val="202122"/>
                </a:solidFill>
                <a:effectLst/>
                <a:latin typeface="+mj-lt"/>
              </a:rPr>
              <a:t>has day and night imaging capability</a:t>
            </a:r>
          </a:p>
          <a:p>
            <a:r>
              <a:rPr lang="en-US" b="0" i="0" dirty="0">
                <a:solidFill>
                  <a:srgbClr val="202122"/>
                </a:solidFill>
                <a:effectLst/>
                <a:latin typeface="+mj-lt"/>
              </a:rPr>
              <a:t>Applications of SAR are numerous. Examples include topography, oceanography, glaciology, geology. SAR can also be applied for monitoring civil infrastructure stability such as bridges and also </a:t>
            </a:r>
            <a:r>
              <a:rPr lang="en-US" b="0" i="0" dirty="0" err="1">
                <a:solidFill>
                  <a:srgbClr val="202122"/>
                </a:solidFill>
                <a:effectLst/>
                <a:latin typeface="+mj-lt"/>
              </a:rPr>
              <a:t>beused</a:t>
            </a:r>
            <a:r>
              <a:rPr lang="en-US" b="0" i="0" dirty="0">
                <a:solidFill>
                  <a:srgbClr val="202122"/>
                </a:solidFill>
                <a:effectLst/>
                <a:latin typeface="+mj-lt"/>
              </a:rPr>
              <a:t> in environment monitoring such as oil spills, flooding, urban growth, military surveillance.</a:t>
            </a:r>
            <a:endParaRPr lang="en-US" dirty="0">
              <a:latin typeface="+mj-lt"/>
            </a:endParaRPr>
          </a:p>
        </p:txBody>
      </p:sp>
      <p:sp>
        <p:nvSpPr>
          <p:cNvPr id="4" name="Date Placeholder 3">
            <a:extLst>
              <a:ext uri="{FF2B5EF4-FFF2-40B4-BE49-F238E27FC236}">
                <a16:creationId xmlns:a16="http://schemas.microsoft.com/office/drawing/2014/main" id="{663858B3-C527-44B0-C927-0AEFBA8DF1FC}"/>
              </a:ext>
            </a:extLst>
          </p:cNvPr>
          <p:cNvSpPr>
            <a:spLocks noGrp="1"/>
          </p:cNvSpPr>
          <p:nvPr>
            <p:ph type="dt" sz="half" idx="10"/>
          </p:nvPr>
        </p:nvSpPr>
        <p:spPr/>
        <p:txBody>
          <a:bodyPr/>
          <a:lstStyle/>
          <a:p>
            <a:r>
              <a:rPr lang="en-US"/>
              <a:t>3/25/2022</a:t>
            </a:r>
          </a:p>
        </p:txBody>
      </p:sp>
      <p:sp>
        <p:nvSpPr>
          <p:cNvPr id="5" name="Footer Placeholder 4">
            <a:extLst>
              <a:ext uri="{FF2B5EF4-FFF2-40B4-BE49-F238E27FC236}">
                <a16:creationId xmlns:a16="http://schemas.microsoft.com/office/drawing/2014/main" id="{3D071453-E75F-BC0C-859E-2C5118006AD9}"/>
              </a:ext>
            </a:extLst>
          </p:cNvPr>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a:extLst>
              <a:ext uri="{FF2B5EF4-FFF2-40B4-BE49-F238E27FC236}">
                <a16:creationId xmlns:a16="http://schemas.microsoft.com/office/drawing/2014/main" id="{C7C0A10D-FEB4-8862-E557-58FD00B966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67820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105710" y="724378"/>
            <a:ext cx="10515600"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5400"/>
              <a:buFont typeface="Times New Roman"/>
              <a:buNone/>
            </a:pPr>
            <a:r>
              <a:rPr lang="en-US" b="1" dirty="0">
                <a:latin typeface="Times New Roman"/>
                <a:ea typeface="Times New Roman"/>
                <a:cs typeface="Times New Roman"/>
                <a:sym typeface="Times New Roman"/>
              </a:rPr>
              <a:t>AIM</a:t>
            </a:r>
            <a:endParaRPr b="1" dirty="0">
              <a:latin typeface="Times New Roman"/>
              <a:ea typeface="Times New Roman"/>
              <a:cs typeface="Times New Roman"/>
              <a:sym typeface="Times New Roman"/>
            </a:endParaRPr>
          </a:p>
        </p:txBody>
      </p:sp>
      <p:sp>
        <p:nvSpPr>
          <p:cNvPr id="110" name="Google Shape;110;p15"/>
          <p:cNvSpPr txBox="1">
            <a:spLocks noGrp="1"/>
          </p:cNvSpPr>
          <p:nvPr>
            <p:ph idx="1"/>
          </p:nvPr>
        </p:nvSpPr>
        <p:spPr>
          <a:xfrm>
            <a:off x="1105710" y="2621732"/>
            <a:ext cx="10116864" cy="2496920"/>
          </a:xfrm>
          <a:prstGeom prst="rect">
            <a:avLst/>
          </a:prstGeom>
          <a:noFill/>
          <a:ln>
            <a:noFill/>
          </a:ln>
        </p:spPr>
        <p:txBody>
          <a:bodyPr spcFirstLastPara="1" wrap="square" lIns="91425" tIns="45700" rIns="91425" bIns="45700" anchor="t" anchorCtr="0">
            <a:normAutofit/>
          </a:bodyPr>
          <a:lstStyle/>
          <a:p>
            <a:pPr lvl="0" rtl="0">
              <a:lnSpc>
                <a:spcPct val="90000"/>
              </a:lnSpc>
              <a:spcBef>
                <a:spcPts val="0"/>
              </a:spcBef>
              <a:spcAft>
                <a:spcPts val="0"/>
              </a:spcAft>
              <a:buClr>
                <a:schemeClr val="dk1"/>
              </a:buClr>
              <a:buSzPts val="3200"/>
              <a:buFont typeface="Wingdings" panose="05000000000000000000" pitchFamily="2" charset="2"/>
              <a:buChar char="Ø"/>
            </a:pPr>
            <a:r>
              <a:rPr lang="en-US" sz="3200" dirty="0">
                <a:latin typeface="Times New Roman" panose="02020603050405020304" pitchFamily="18" charset="0"/>
                <a:ea typeface="Calibri"/>
                <a:cs typeface="Times New Roman" panose="02020603050405020304" pitchFamily="18" charset="0"/>
                <a:sym typeface="Calibri"/>
              </a:rPr>
              <a:t>To develop Ship classification from SAR images using special Triplet deep learning model</a:t>
            </a:r>
            <a:endParaRPr sz="3200" dirty="0">
              <a:latin typeface="Times New Roman" panose="02020603050405020304" pitchFamily="18" charset="0"/>
              <a:cs typeface="Times New Roman" panose="02020603050405020304" pitchFamily="18" charset="0"/>
            </a:endParaRPr>
          </a:p>
        </p:txBody>
      </p:sp>
      <p:sp>
        <p:nvSpPr>
          <p:cNvPr id="111" name="Google Shape;111;p15"/>
          <p:cNvSpPr txBox="1">
            <a:spLocks noGrp="1"/>
          </p:cNvSpPr>
          <p:nvPr>
            <p:ph type="ftr" sz="quarter" idx="11"/>
          </p:nvPr>
        </p:nvSpPr>
        <p:spPr>
          <a:xfrm>
            <a:off x="3756140" y="6406355"/>
            <a:ext cx="456291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a:ea typeface="Times New Roman"/>
                <a:cs typeface="Times New Roman"/>
                <a:sym typeface="Times New Roman"/>
              </a:rPr>
              <a:t>Department of computer Science Engineering  College of Engineering </a:t>
            </a:r>
            <a:r>
              <a:rPr lang="en-US" b="1" dirty="0" err="1">
                <a:latin typeface="Times New Roman"/>
                <a:ea typeface="Times New Roman"/>
                <a:cs typeface="Times New Roman"/>
                <a:sym typeface="Times New Roman"/>
              </a:rPr>
              <a:t>Adoor</a:t>
            </a:r>
            <a:endParaRPr b="1" dirty="0">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53CBC4DB-044E-4BCE-A445-FFAE347CC97F}"/>
              </a:ext>
            </a:extLst>
          </p:cNvPr>
          <p:cNvSpPr>
            <a:spLocks noGrp="1"/>
          </p:cNvSpPr>
          <p:nvPr>
            <p:ph type="sldNum" sz="quarter" idx="12"/>
          </p:nvPr>
        </p:nvSpPr>
        <p:spPr>
          <a:xfrm>
            <a:off x="10451480" y="6492080"/>
            <a:ext cx="542697" cy="279400"/>
          </a:xfrm>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Date Placeholder 4">
            <a:extLst>
              <a:ext uri="{FF2B5EF4-FFF2-40B4-BE49-F238E27FC236}">
                <a16:creationId xmlns:a16="http://schemas.microsoft.com/office/drawing/2014/main" id="{3A57DA83-0209-4F32-AA11-6304E7F17AC3}"/>
              </a:ext>
            </a:extLst>
          </p:cNvPr>
          <p:cNvSpPr>
            <a:spLocks noGrp="1"/>
          </p:cNvSpPr>
          <p:nvPr>
            <p:ph type="dt" sz="half" idx="10"/>
          </p:nvPr>
        </p:nvSpPr>
        <p:spPr>
          <a:xfrm>
            <a:off x="-247838" y="6477723"/>
            <a:ext cx="1600200" cy="279400"/>
          </a:xfrm>
        </p:spPr>
        <p:txBody>
          <a:bodyPr/>
          <a:lstStyle/>
          <a:p>
            <a:r>
              <a:rPr lang="en-US" dirty="0"/>
              <a:t>3/25/2022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INTRODUCTION</a:t>
            </a:r>
            <a:endParaRPr b="1" dirty="0">
              <a:latin typeface="Times New Roman"/>
              <a:ea typeface="Times New Roman"/>
              <a:cs typeface="Times New Roman"/>
              <a:sym typeface="Times New Roman"/>
            </a:endParaRPr>
          </a:p>
        </p:txBody>
      </p:sp>
      <p:sp>
        <p:nvSpPr>
          <p:cNvPr id="118" name="Google Shape;118;p16"/>
          <p:cNvSpPr txBox="1">
            <a:spLocks noGrp="1"/>
          </p:cNvSpPr>
          <p:nvPr>
            <p:ph idx="1"/>
          </p:nvPr>
        </p:nvSpPr>
        <p:spPr>
          <a:xfrm>
            <a:off x="912099" y="2506662"/>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222222"/>
              </a:buClr>
              <a:buSzPts val="2800"/>
              <a:buFont typeface="Noto Sans Symbols"/>
              <a:buChar char="⮚"/>
            </a:pPr>
            <a:r>
              <a:rPr lang="en-US" b="0" i="0" dirty="0">
                <a:solidFill>
                  <a:srgbClr val="222222"/>
                </a:solidFill>
                <a:latin typeface="Times New Roman" panose="02020603050405020304" pitchFamily="18" charset="0"/>
                <a:ea typeface="Arial"/>
                <a:cs typeface="Times New Roman" panose="02020603050405020304" pitchFamily="18" charset="0"/>
                <a:sym typeface="Arial"/>
              </a:rPr>
              <a:t>The purpose of ship classification is to identify various types of ships as accurately as possible, which is of great significance for monitoring the rights and interests of maritime traffic and improving coastal defense early warnings. </a:t>
            </a:r>
            <a:endParaRPr dirty="0">
              <a:latin typeface="Times New Roman" panose="02020603050405020304" pitchFamily="18" charset="0"/>
              <a:cs typeface="Times New Roman" panose="02020603050405020304" pitchFamily="18" charset="0"/>
            </a:endParaRPr>
          </a:p>
          <a:p>
            <a:pPr marL="228600" lvl="0" indent="-228600" algn="just" rtl="0">
              <a:lnSpc>
                <a:spcPct val="90000"/>
              </a:lnSpc>
              <a:spcBef>
                <a:spcPts val="1000"/>
              </a:spcBef>
              <a:spcAft>
                <a:spcPts val="0"/>
              </a:spcAft>
              <a:buClr>
                <a:srgbClr val="222222"/>
              </a:buClr>
              <a:buSzPts val="2800"/>
              <a:buFont typeface="Noto Sans Symbols"/>
              <a:buChar char="⮚"/>
            </a:pPr>
            <a:r>
              <a:rPr lang="en-US" b="0" i="0" dirty="0">
                <a:solidFill>
                  <a:srgbClr val="222222"/>
                </a:solidFill>
                <a:latin typeface="Times New Roman" panose="02020603050405020304" pitchFamily="18" charset="0"/>
                <a:ea typeface="Arial"/>
                <a:cs typeface="Times New Roman" panose="02020603050405020304" pitchFamily="18" charset="0"/>
                <a:sym typeface="Arial"/>
              </a:rPr>
              <a:t>With the improvement of all kinds of imaging technology, the ship classification method of imaging technology has become the mainstream method of ship target classification and recognition.</a:t>
            </a:r>
            <a:endParaRPr dirty="0">
              <a:latin typeface="Times New Roman" panose="02020603050405020304" pitchFamily="18" charset="0"/>
              <a:cs typeface="Times New Roman" panose="02020603050405020304" pitchFamily="18" charset="0"/>
            </a:endParaRPr>
          </a:p>
          <a:p>
            <a:pPr marL="0" lvl="0" indent="0" algn="just" rtl="0">
              <a:lnSpc>
                <a:spcPct val="90000"/>
              </a:lnSpc>
              <a:spcBef>
                <a:spcPts val="1000"/>
              </a:spcBef>
              <a:spcAft>
                <a:spcPts val="0"/>
              </a:spcAft>
              <a:buClr>
                <a:srgbClr val="222222"/>
              </a:buClr>
              <a:buSzPts val="1800"/>
              <a:buNone/>
            </a:pPr>
            <a:r>
              <a:rPr lang="en-US" sz="1800" b="0" i="0" dirty="0">
                <a:solidFill>
                  <a:srgbClr val="222222"/>
                </a:solidFill>
                <a:latin typeface="Times New Roman" panose="02020603050405020304" pitchFamily="18" charset="0"/>
                <a:ea typeface="Arial"/>
                <a:cs typeface="Times New Roman" panose="02020603050405020304" pitchFamily="18" charset="0"/>
                <a:sym typeface="Arial"/>
              </a:rPr>
              <a:t> </a:t>
            </a:r>
            <a:endParaRPr sz="1800" dirty="0">
              <a:latin typeface="Times New Roman" panose="02020603050405020304" pitchFamily="18" charset="0"/>
              <a:cs typeface="Times New Roman" panose="02020603050405020304" pitchFamily="18" charset="0"/>
            </a:endParaRPr>
          </a:p>
        </p:txBody>
      </p:sp>
      <p:sp>
        <p:nvSpPr>
          <p:cNvPr id="119" name="Google Shape;119;p16"/>
          <p:cNvSpPr txBox="1">
            <a:spLocks noGrp="1"/>
          </p:cNvSpPr>
          <p:nvPr>
            <p:ph type="ftr" sz="quarter" idx="11"/>
          </p:nvPr>
        </p:nvSpPr>
        <p:spPr>
          <a:xfrm>
            <a:off x="2249932" y="6434077"/>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A0CA34A-95B8-4F3B-AD25-CE7480DC4CD6}"/>
              </a:ext>
            </a:extLst>
          </p:cNvPr>
          <p:cNvSpPr>
            <a:spLocks noGrp="1"/>
          </p:cNvSpPr>
          <p:nvPr>
            <p:ph type="sldNum" sz="quarter" idx="12"/>
          </p:nvPr>
        </p:nvSpPr>
        <p:spPr>
          <a:xfrm>
            <a:off x="10885002" y="6434077"/>
            <a:ext cx="542697" cy="279400"/>
          </a:xfrm>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Date Placeholder 4">
            <a:extLst>
              <a:ext uri="{FF2B5EF4-FFF2-40B4-BE49-F238E27FC236}">
                <a16:creationId xmlns:a16="http://schemas.microsoft.com/office/drawing/2014/main" id="{522CD246-47EC-4C99-B25D-82B3542959F9}"/>
              </a:ext>
            </a:extLst>
          </p:cNvPr>
          <p:cNvSpPr>
            <a:spLocks noGrp="1"/>
          </p:cNvSpPr>
          <p:nvPr>
            <p:ph type="dt" sz="half" idx="10"/>
          </p:nvPr>
        </p:nvSpPr>
        <p:spPr>
          <a:xfrm>
            <a:off x="-138508" y="6434077"/>
            <a:ext cx="1600200" cy="279400"/>
          </a:xfrm>
        </p:spPr>
        <p:txBody>
          <a:bodyPr/>
          <a:lstStyle/>
          <a:p>
            <a:r>
              <a:rPr lang="en-US" b="1" dirty="0"/>
              <a:t>3/25/2022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4FCC5-DBB7-458C-B45D-799D2811362B}"/>
              </a:ext>
            </a:extLst>
          </p:cNvPr>
          <p:cNvSpPr>
            <a:spLocks noGrp="1"/>
          </p:cNvSpPr>
          <p:nvPr>
            <p:ph type="title"/>
          </p:nvPr>
        </p:nvSpPr>
        <p:spPr>
          <a:xfrm>
            <a:off x="1295402" y="982133"/>
            <a:ext cx="9601196" cy="518676"/>
          </a:xfrm>
        </p:spPr>
        <p:txBody>
          <a:bodyPr>
            <a:noAutofit/>
          </a:bodyPr>
          <a:lstStyle/>
          <a:p>
            <a:r>
              <a:rPr lang="en-US" b="1" dirty="0"/>
              <a:t>FIVE TYPES OF SHIPS</a:t>
            </a:r>
          </a:p>
        </p:txBody>
      </p:sp>
      <p:pic>
        <p:nvPicPr>
          <p:cNvPr id="5" name="Content Placeholder 4">
            <a:extLst>
              <a:ext uri="{FF2B5EF4-FFF2-40B4-BE49-F238E27FC236}">
                <a16:creationId xmlns:a16="http://schemas.microsoft.com/office/drawing/2014/main" id="{518C5ED7-A6F5-498A-A752-47986B8DD958}"/>
              </a:ext>
            </a:extLst>
          </p:cNvPr>
          <p:cNvPicPr>
            <a:picLocks noGrp="1" noChangeAspect="1"/>
          </p:cNvPicPr>
          <p:nvPr>
            <p:ph idx="1"/>
          </p:nvPr>
        </p:nvPicPr>
        <p:blipFill>
          <a:blip r:embed="rId2"/>
          <a:stretch>
            <a:fillRect/>
          </a:stretch>
        </p:blipFill>
        <p:spPr>
          <a:xfrm>
            <a:off x="6619460" y="2617305"/>
            <a:ext cx="4671392" cy="3095625"/>
          </a:xfrm>
        </p:spPr>
      </p:pic>
      <p:sp>
        <p:nvSpPr>
          <p:cNvPr id="6" name="AutoShape 2" descr="Information | Free Full-Text | Ship Classification Based on Improved  Convolutional Neural Network Architecture for Intelligent Transport Systems  | HTML">
            <a:extLst>
              <a:ext uri="{FF2B5EF4-FFF2-40B4-BE49-F238E27FC236}">
                <a16:creationId xmlns:a16="http://schemas.microsoft.com/office/drawing/2014/main" id="{ABD334D8-528C-4687-9418-A60B46F0B5C7}"/>
              </a:ext>
            </a:extLst>
          </p:cNvPr>
          <p:cNvSpPr>
            <a:spLocks noChangeAspect="1" noChangeArrowheads="1"/>
          </p:cNvSpPr>
          <p:nvPr/>
        </p:nvSpPr>
        <p:spPr bwMode="auto">
          <a:xfrm>
            <a:off x="5943600" y="2551044"/>
            <a:ext cx="4065104" cy="40651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nformation | Free Full-Text | Ship Classification Based on Improved  Convolutional Neural Network Architecture for Intelligent Transport Systems  | HTML">
            <a:extLst>
              <a:ext uri="{FF2B5EF4-FFF2-40B4-BE49-F238E27FC236}">
                <a16:creationId xmlns:a16="http://schemas.microsoft.com/office/drawing/2014/main" id="{F6587083-1070-434E-A503-DBEAAE6E14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80D65588-8DFE-4B8D-A006-C897D995C6C1}"/>
              </a:ext>
            </a:extLst>
          </p:cNvPr>
          <p:cNvPicPr>
            <a:picLocks noChangeAspect="1"/>
          </p:cNvPicPr>
          <p:nvPr/>
        </p:nvPicPr>
        <p:blipFill>
          <a:blip r:embed="rId3"/>
          <a:stretch>
            <a:fillRect/>
          </a:stretch>
        </p:blipFill>
        <p:spPr>
          <a:xfrm>
            <a:off x="1182756" y="2608710"/>
            <a:ext cx="5267739" cy="3181007"/>
          </a:xfrm>
          <a:prstGeom prst="rect">
            <a:avLst/>
          </a:prstGeom>
        </p:spPr>
      </p:pic>
      <p:sp>
        <p:nvSpPr>
          <p:cNvPr id="10" name="Footer Placeholder 9">
            <a:extLst>
              <a:ext uri="{FF2B5EF4-FFF2-40B4-BE49-F238E27FC236}">
                <a16:creationId xmlns:a16="http://schemas.microsoft.com/office/drawing/2014/main" id="{36CD547B-8E9C-4D3B-80FC-A3D988C01CAA}"/>
              </a:ext>
            </a:extLst>
          </p:cNvPr>
          <p:cNvSpPr>
            <a:spLocks noGrp="1"/>
          </p:cNvSpPr>
          <p:nvPr>
            <p:ph type="ftr" sz="quarter" idx="11"/>
          </p:nvPr>
        </p:nvSpPr>
        <p:spPr>
          <a:xfrm>
            <a:off x="3590698" y="6482293"/>
            <a:ext cx="7305900" cy="279400"/>
          </a:xfrm>
        </p:spPr>
        <p:txBody>
          <a:bodyPr/>
          <a:lstStyle/>
          <a:p>
            <a:r>
              <a:rPr lang="en-US" dirty="0"/>
              <a:t>Department of computer Science Engineering  College of Engineering </a:t>
            </a:r>
            <a:r>
              <a:rPr lang="en-US" dirty="0" err="1"/>
              <a:t>Adoor</a:t>
            </a:r>
            <a:endParaRPr lang="en-US" dirty="0"/>
          </a:p>
        </p:txBody>
      </p:sp>
      <p:sp>
        <p:nvSpPr>
          <p:cNvPr id="11" name="Slide Number Placeholder 10">
            <a:extLst>
              <a:ext uri="{FF2B5EF4-FFF2-40B4-BE49-F238E27FC236}">
                <a16:creationId xmlns:a16="http://schemas.microsoft.com/office/drawing/2014/main" id="{B6EB0B99-DC5D-418B-835C-23C202F6E50B}"/>
              </a:ext>
            </a:extLst>
          </p:cNvPr>
          <p:cNvSpPr>
            <a:spLocks noGrp="1"/>
          </p:cNvSpPr>
          <p:nvPr>
            <p:ph type="sldNum" sz="quarter" idx="12"/>
          </p:nvPr>
        </p:nvSpPr>
        <p:spPr>
          <a:xfrm>
            <a:off x="10896598" y="6508408"/>
            <a:ext cx="542697" cy="279400"/>
          </a:xfrm>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8" name="Date Placeholder 7">
            <a:extLst>
              <a:ext uri="{FF2B5EF4-FFF2-40B4-BE49-F238E27FC236}">
                <a16:creationId xmlns:a16="http://schemas.microsoft.com/office/drawing/2014/main" id="{E55C994E-8D3D-4F1F-B09E-042819CAD1F5}"/>
              </a:ext>
            </a:extLst>
          </p:cNvPr>
          <p:cNvSpPr>
            <a:spLocks noGrp="1"/>
          </p:cNvSpPr>
          <p:nvPr>
            <p:ph type="dt" sz="half" idx="10"/>
          </p:nvPr>
        </p:nvSpPr>
        <p:spPr>
          <a:xfrm>
            <a:off x="-168325" y="6476448"/>
            <a:ext cx="1600200" cy="279400"/>
          </a:xfrm>
        </p:spPr>
        <p:txBody>
          <a:bodyPr/>
          <a:lstStyle/>
          <a:p>
            <a:r>
              <a:rPr lang="en-US" dirty="0"/>
              <a:t>3/25/2022</a:t>
            </a:r>
          </a:p>
        </p:txBody>
      </p:sp>
    </p:spTree>
    <p:extLst>
      <p:ext uri="{BB962C8B-B14F-4D97-AF65-F5344CB8AC3E}">
        <p14:creationId xmlns:p14="http://schemas.microsoft.com/office/powerpoint/2010/main" val="13688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EXISTING SYSTEM</a:t>
            </a:r>
            <a:endParaRPr dirty="0"/>
          </a:p>
        </p:txBody>
      </p:sp>
      <p:sp>
        <p:nvSpPr>
          <p:cNvPr id="126" name="Google Shape;126;p17"/>
          <p:cNvSpPr txBox="1">
            <a:spLocks noGrp="1"/>
          </p:cNvSpPr>
          <p:nvPr>
            <p:ph idx="1"/>
          </p:nvPr>
        </p:nvSpPr>
        <p:spPr>
          <a:prstGeom prst="rect">
            <a:avLst/>
          </a:prstGeom>
        </p:spPr>
        <p:txBody>
          <a:bodyPr spcFirstLastPara="1" wrap="square" lIns="91425" tIns="45700" rIns="91425" bIns="45700" anchor="t" anchorCtr="0">
            <a:normAutofit/>
          </a:bodyPr>
          <a:lstStyle/>
          <a:p>
            <a:pPr marL="228600" lvl="0" indent="-228600" algn="l" rtl="0">
              <a:spcBef>
                <a:spcPts val="0"/>
              </a:spcBef>
              <a:spcAft>
                <a:spcPts val="0"/>
              </a:spcAft>
              <a:buClrTx/>
              <a:buSzPts val="2800"/>
              <a:buFont typeface="Noto Sans Symbols"/>
              <a:buChar char="⮚"/>
            </a:pPr>
            <a:r>
              <a:rPr lang="en-US" dirty="0">
                <a:latin typeface="Times New Roman" panose="02020603050405020304" pitchFamily="18" charset="0"/>
                <a:cs typeface="Times New Roman" panose="02020603050405020304" pitchFamily="18" charset="0"/>
              </a:rPr>
              <a:t>Y. Wang and H. Liu, “</a:t>
            </a:r>
            <a:r>
              <a:rPr lang="en-US" b="1" dirty="0">
                <a:latin typeface="Times New Roman" panose="02020603050405020304" pitchFamily="18" charset="0"/>
                <a:cs typeface="Times New Roman" panose="02020603050405020304" pitchFamily="18" charset="0"/>
              </a:rPr>
              <a:t>A hierarchical ship detection scheme for </a:t>
            </a:r>
            <a:r>
              <a:rPr lang="en-US" b="1" dirty="0" err="1">
                <a:latin typeface="Times New Roman" panose="02020603050405020304" pitchFamily="18" charset="0"/>
                <a:cs typeface="Times New Roman" panose="02020603050405020304" pitchFamily="18" charset="0"/>
              </a:rPr>
              <a:t>highresolution</a:t>
            </a:r>
            <a:r>
              <a:rPr lang="en-US" b="1" dirty="0">
                <a:latin typeface="Times New Roman" panose="02020603050405020304" pitchFamily="18" charset="0"/>
                <a:cs typeface="Times New Roman" panose="02020603050405020304" pitchFamily="18" charset="0"/>
              </a:rPr>
              <a:t> SAR images</a:t>
            </a:r>
            <a:r>
              <a:rPr lang="en-US" dirty="0">
                <a:latin typeface="Times New Roman" panose="02020603050405020304" pitchFamily="18" charset="0"/>
                <a:cs typeface="Times New Roman" panose="02020603050405020304" pitchFamily="18" charset="0"/>
              </a:rPr>
              <a:t>,” IEEE Trans. </a:t>
            </a:r>
            <a:r>
              <a:rPr lang="en-US" dirty="0" err="1">
                <a:latin typeface="Times New Roman" panose="02020603050405020304" pitchFamily="18" charset="0"/>
                <a:cs typeface="Times New Roman" panose="02020603050405020304" pitchFamily="18" charset="0"/>
              </a:rPr>
              <a:t>Geosci</a:t>
            </a:r>
            <a:r>
              <a:rPr lang="en-US" dirty="0">
                <a:latin typeface="Times New Roman" panose="02020603050405020304" pitchFamily="18" charset="0"/>
                <a:cs typeface="Times New Roman" panose="02020603050405020304" pitchFamily="18" charset="0"/>
              </a:rPr>
              <a:t>. Remote Sens., vol. 50, no. 10, pp. 4173–4184, Oct. 2012</a:t>
            </a:r>
            <a:endParaRPr dirty="0">
              <a:latin typeface="Times New Roman" panose="02020603050405020304" pitchFamily="18" charset="0"/>
              <a:cs typeface="Times New Roman" panose="02020603050405020304" pitchFamily="18" charset="0"/>
            </a:endParaRPr>
          </a:p>
          <a:p>
            <a:pPr marL="228600" lvl="0" indent="-228600" algn="l" rtl="0">
              <a:spcBef>
                <a:spcPts val="1000"/>
              </a:spcBef>
              <a:spcAft>
                <a:spcPts val="0"/>
              </a:spcAft>
              <a:buSzPts val="2800"/>
              <a:buFont typeface="Noto Sans Symbols"/>
              <a:buChar char="⮚"/>
            </a:pPr>
            <a:r>
              <a:rPr lang="en-US" dirty="0">
                <a:latin typeface="Times New Roman" panose="02020603050405020304" pitchFamily="18" charset="0"/>
                <a:cs typeface="Times New Roman" panose="02020603050405020304" pitchFamily="18" charset="0"/>
              </a:rPr>
              <a:t>The existing system classify ships from normal images using normal CNN. </a:t>
            </a:r>
            <a:endParaRPr dirty="0">
              <a:latin typeface="Times New Roman" panose="02020603050405020304" pitchFamily="18" charset="0"/>
              <a:cs typeface="Times New Roman" panose="02020603050405020304" pitchFamily="18" charset="0"/>
            </a:endParaRPr>
          </a:p>
          <a:p>
            <a:pPr marL="0" lvl="0" indent="0" algn="l" rtl="0">
              <a:spcBef>
                <a:spcPts val="1000"/>
              </a:spcBef>
              <a:spcAft>
                <a:spcPts val="0"/>
              </a:spcAft>
              <a:buNone/>
            </a:pPr>
            <a:endParaRPr dirty="0"/>
          </a:p>
        </p:txBody>
      </p:sp>
      <p:sp>
        <p:nvSpPr>
          <p:cNvPr id="2" name="Footer Placeholder 1">
            <a:extLst>
              <a:ext uri="{FF2B5EF4-FFF2-40B4-BE49-F238E27FC236}">
                <a16:creationId xmlns:a16="http://schemas.microsoft.com/office/drawing/2014/main" id="{2B12D456-D121-40FD-B72E-004F23E64720}"/>
              </a:ext>
            </a:extLst>
          </p:cNvPr>
          <p:cNvSpPr>
            <a:spLocks noGrp="1"/>
          </p:cNvSpPr>
          <p:nvPr>
            <p:ph type="ftr" sz="quarter" idx="11"/>
          </p:nvPr>
        </p:nvSpPr>
        <p:spPr>
          <a:xfrm>
            <a:off x="3770246" y="6475895"/>
            <a:ext cx="7305900" cy="279400"/>
          </a:xfrm>
        </p:spPr>
        <p:txBody>
          <a:bodyPr/>
          <a:lstStyle/>
          <a:p>
            <a:r>
              <a:rPr lang="en-US" b="1">
                <a:latin typeface="Times New Roman" panose="02020603050405020304" pitchFamily="18" charset="0"/>
                <a:cs typeface="Times New Roman" panose="02020603050405020304" pitchFamily="18" charset="0"/>
              </a:rPr>
              <a:t>Department of computer Science Engineering  College of Engineering Adoor</a:t>
            </a:r>
            <a:endParaRPr lang="en-US" dirty="0"/>
          </a:p>
        </p:txBody>
      </p:sp>
      <p:sp>
        <p:nvSpPr>
          <p:cNvPr id="3" name="Slide Number Placeholder 2">
            <a:extLst>
              <a:ext uri="{FF2B5EF4-FFF2-40B4-BE49-F238E27FC236}">
                <a16:creationId xmlns:a16="http://schemas.microsoft.com/office/drawing/2014/main" id="{3C95AB1F-024A-4309-8E91-14D382662C54}"/>
              </a:ext>
            </a:extLst>
          </p:cNvPr>
          <p:cNvSpPr>
            <a:spLocks noGrp="1"/>
          </p:cNvSpPr>
          <p:nvPr>
            <p:ph type="sldNum" sz="quarter" idx="12"/>
          </p:nvPr>
        </p:nvSpPr>
        <p:spPr>
          <a:xfrm>
            <a:off x="10896597" y="6530746"/>
            <a:ext cx="542697" cy="279400"/>
          </a:xfrm>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6" name="Date Placeholder 5">
            <a:extLst>
              <a:ext uri="{FF2B5EF4-FFF2-40B4-BE49-F238E27FC236}">
                <a16:creationId xmlns:a16="http://schemas.microsoft.com/office/drawing/2014/main" id="{FCA051F4-293E-469B-8C64-02157C2D3FCB}"/>
              </a:ext>
            </a:extLst>
          </p:cNvPr>
          <p:cNvSpPr>
            <a:spLocks noGrp="1"/>
          </p:cNvSpPr>
          <p:nvPr>
            <p:ph type="dt" sz="half" idx="10"/>
          </p:nvPr>
        </p:nvSpPr>
        <p:spPr>
          <a:xfrm>
            <a:off x="-198143" y="6481417"/>
            <a:ext cx="1600200" cy="279400"/>
          </a:xfrm>
        </p:spPr>
        <p:txBody>
          <a:bodyPr/>
          <a:lstStyle/>
          <a:p>
            <a:r>
              <a:rPr lang="en-US"/>
              <a:t>3/25/2022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DRAWBACKS</a:t>
            </a:r>
            <a:endParaRPr lang="en-US" dirty="0"/>
          </a:p>
        </p:txBody>
      </p:sp>
      <p:sp>
        <p:nvSpPr>
          <p:cNvPr id="132" name="Google Shape;132;p18"/>
          <p:cNvSpPr txBox="1">
            <a:spLocks noGrp="1"/>
          </p:cNvSpPr>
          <p:nvPr>
            <p:ph idx="1"/>
          </p:nvPr>
        </p:nvSpPr>
        <p:spPr>
          <a:xfrm>
            <a:off x="2539888" y="3219450"/>
            <a:ext cx="854026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US" dirty="0">
                <a:latin typeface="Times New Roman" panose="02020603050405020304" pitchFamily="18" charset="0"/>
                <a:cs typeface="Times New Roman" panose="02020603050405020304" pitchFamily="18" charset="0"/>
              </a:rPr>
              <a:t>The existing system has low accuracy. </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2800"/>
              <a:buFont typeface="Noto Sans Symbols"/>
              <a:buChar char="⮚"/>
            </a:pPr>
            <a:r>
              <a:rPr lang="en-US" dirty="0">
                <a:latin typeface="Times New Roman" panose="02020603050405020304" pitchFamily="18" charset="0"/>
                <a:cs typeface="Times New Roman" panose="02020603050405020304" pitchFamily="18" charset="0"/>
              </a:rPr>
              <a:t>It was only able to predict ship type from normal images. </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2800"/>
              <a:buFont typeface="Noto Sans Symbols"/>
              <a:buChar char="⮚"/>
            </a:pPr>
            <a:r>
              <a:rPr lang="en-US" dirty="0">
                <a:latin typeface="Times New Roman" panose="02020603050405020304" pitchFamily="18" charset="0"/>
                <a:cs typeface="Times New Roman" panose="02020603050405020304" pitchFamily="18" charset="0"/>
              </a:rPr>
              <a:t>It cannot predict ship type from a satellite image.</a:t>
            </a:r>
            <a:endParaRPr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2800"/>
              <a:buNone/>
            </a:pPr>
            <a:endParaRPr dirty="0"/>
          </a:p>
        </p:txBody>
      </p:sp>
      <p:sp>
        <p:nvSpPr>
          <p:cNvPr id="133" name="Google Shape;133;p18"/>
          <p:cNvSpPr txBox="1">
            <a:spLocks noGrp="1"/>
          </p:cNvSpPr>
          <p:nvPr>
            <p:ph type="ftr" sz="quarter" idx="11"/>
          </p:nvPr>
        </p:nvSpPr>
        <p:spPr>
          <a:xfrm>
            <a:off x="3549525" y="6416788"/>
            <a:ext cx="509295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A4150B2-4E9E-4087-A6CB-258655657CFC}"/>
              </a:ext>
            </a:extLst>
          </p:cNvPr>
          <p:cNvSpPr>
            <a:spLocks noGrp="1"/>
          </p:cNvSpPr>
          <p:nvPr>
            <p:ph type="sldNum" sz="quarter" idx="12"/>
          </p:nvPr>
        </p:nvSpPr>
        <p:spPr>
          <a:xfrm>
            <a:off x="10896598" y="6502513"/>
            <a:ext cx="542697" cy="279400"/>
          </a:xfrm>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5" name="Date Placeholder 4">
            <a:extLst>
              <a:ext uri="{FF2B5EF4-FFF2-40B4-BE49-F238E27FC236}">
                <a16:creationId xmlns:a16="http://schemas.microsoft.com/office/drawing/2014/main" id="{F5285269-3CC5-4B09-AB69-FB52E2AF65F4}"/>
              </a:ext>
            </a:extLst>
          </p:cNvPr>
          <p:cNvSpPr>
            <a:spLocks noGrp="1"/>
          </p:cNvSpPr>
          <p:nvPr>
            <p:ph type="dt" sz="half" idx="10"/>
          </p:nvPr>
        </p:nvSpPr>
        <p:spPr>
          <a:xfrm>
            <a:off x="-128569" y="6459650"/>
            <a:ext cx="1600200" cy="279400"/>
          </a:xfrm>
        </p:spPr>
        <p:txBody>
          <a:bodyPr/>
          <a:lstStyle/>
          <a:p>
            <a:r>
              <a:rPr lang="en-US" dirty="0"/>
              <a:t>3/25/2022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759041" y="751819"/>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PROPOSED SYSTEM</a:t>
            </a:r>
            <a:endParaRPr dirty="0"/>
          </a:p>
        </p:txBody>
      </p:sp>
      <p:sp>
        <p:nvSpPr>
          <p:cNvPr id="139" name="Google Shape;139;p19"/>
          <p:cNvSpPr txBox="1">
            <a:spLocks noGrp="1"/>
          </p:cNvSpPr>
          <p:nvPr>
            <p:ph idx="1"/>
          </p:nvPr>
        </p:nvSpPr>
        <p:spPr>
          <a:xfrm>
            <a:off x="1987233" y="2913063"/>
            <a:ext cx="8493579" cy="327901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Font typeface="Noto Sans Symbols"/>
              <a:buChar char="⮚"/>
            </a:pP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Ship Classification in Medium-Resolution SAR Images via Densely Connected Triplet CNNs Integrating Fisher Discrimination Regularized Metric Learning” </a:t>
            </a:r>
            <a:r>
              <a:rPr lang="en-US" dirty="0" err="1">
                <a:latin typeface="Times New Roman" panose="02020603050405020304" pitchFamily="18" charset="0"/>
                <a:cs typeface="Times New Roman" panose="02020603050405020304" pitchFamily="18" charset="0"/>
              </a:rPr>
              <a:t>Jinglu</a:t>
            </a:r>
            <a:r>
              <a:rPr lang="en-US" dirty="0">
                <a:latin typeface="Times New Roman" panose="02020603050405020304" pitchFamily="18" charset="0"/>
                <a:cs typeface="Times New Roman" panose="02020603050405020304" pitchFamily="18" charset="0"/>
              </a:rPr>
              <a:t> He, </a:t>
            </a:r>
            <a:r>
              <a:rPr lang="en-US" dirty="0" err="1">
                <a:latin typeface="Times New Roman" panose="02020603050405020304" pitchFamily="18" charset="0"/>
                <a:cs typeface="Times New Roman" panose="02020603050405020304" pitchFamily="18" charset="0"/>
              </a:rPr>
              <a:t>Yinghua</a:t>
            </a:r>
            <a:r>
              <a:rPr lang="en-US" dirty="0">
                <a:latin typeface="Times New Roman" panose="02020603050405020304" pitchFamily="18" charset="0"/>
                <a:cs typeface="Times New Roman" panose="02020603050405020304" pitchFamily="18" charset="0"/>
              </a:rPr>
              <a:t> Wang ,Hongwei Liu</a:t>
            </a:r>
            <a:endParaRPr dirty="0">
              <a:latin typeface="Times New Roman" panose="02020603050405020304" pitchFamily="18" charset="0"/>
              <a:cs typeface="Times New Roman" panose="02020603050405020304" pitchFamily="18" charset="0"/>
            </a:endParaRPr>
          </a:p>
          <a:p>
            <a:pPr marL="228600" lvl="0" indent="-228600" algn="l" rtl="0">
              <a:lnSpc>
                <a:spcPct val="90000"/>
              </a:lnSpc>
              <a:spcBef>
                <a:spcPts val="1000"/>
              </a:spcBef>
              <a:spcAft>
                <a:spcPts val="0"/>
              </a:spcAft>
              <a:buClr>
                <a:schemeClr val="dk1"/>
              </a:buClr>
              <a:buSzPts val="2800"/>
              <a:buFont typeface="Noto Sans Symbols"/>
              <a:buChar char="⮚"/>
            </a:pPr>
            <a:r>
              <a:rPr lang="en-US" dirty="0">
                <a:latin typeface="Times New Roman" panose="02020603050405020304" pitchFamily="18" charset="0"/>
                <a:cs typeface="Times New Roman" panose="02020603050405020304" pitchFamily="18" charset="0"/>
              </a:rPr>
              <a:t>Use </a:t>
            </a:r>
            <a:r>
              <a:rPr lang="en-US" dirty="0" err="1">
                <a:latin typeface="Times New Roman" panose="02020603050405020304" pitchFamily="18" charset="0"/>
                <a:cs typeface="Times New Roman" panose="02020603050405020304" pitchFamily="18" charset="0"/>
              </a:rPr>
              <a:t>tripplet</a:t>
            </a:r>
            <a:r>
              <a:rPr lang="en-US" dirty="0">
                <a:latin typeface="Times New Roman" panose="02020603050405020304" pitchFamily="18" charset="0"/>
                <a:cs typeface="Times New Roman" panose="02020603050405020304" pitchFamily="18" charset="0"/>
              </a:rPr>
              <a:t> CNN for classifying ship from satellite image.</a:t>
            </a:r>
            <a:endParaRPr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2800"/>
              <a:buNone/>
            </a:pPr>
            <a:r>
              <a:rPr lang="en-US" dirty="0"/>
              <a:t> </a:t>
            </a:r>
            <a:endParaRPr dirty="0"/>
          </a:p>
          <a:p>
            <a:pPr marL="228600" lvl="0" indent="-50800" algn="l" rtl="0">
              <a:lnSpc>
                <a:spcPct val="90000"/>
              </a:lnSpc>
              <a:spcBef>
                <a:spcPts val="1000"/>
              </a:spcBef>
              <a:spcAft>
                <a:spcPts val="0"/>
              </a:spcAft>
              <a:buClr>
                <a:schemeClr val="dk1"/>
              </a:buClr>
              <a:buSzPts val="2800"/>
              <a:buFont typeface="Noto Sans Symbols"/>
              <a:buNone/>
            </a:pPr>
            <a:endParaRPr dirty="0"/>
          </a:p>
        </p:txBody>
      </p:sp>
      <p:sp>
        <p:nvSpPr>
          <p:cNvPr id="140" name="Google Shape;140;p19"/>
          <p:cNvSpPr txBox="1">
            <a:spLocks noGrp="1"/>
          </p:cNvSpPr>
          <p:nvPr>
            <p:ph type="ftr" sz="quarter" idx="11"/>
          </p:nvPr>
        </p:nvSpPr>
        <p:spPr>
          <a:xfrm>
            <a:off x="2663094" y="6489700"/>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latin typeface="Times New Roman" panose="02020603050405020304" pitchFamily="18" charset="0"/>
                <a:cs typeface="Times New Roman" panose="02020603050405020304" pitchFamily="18" charset="0"/>
              </a:rPr>
              <a:t>Department of computer Science Engineering  College of Engineering </a:t>
            </a:r>
            <a:r>
              <a:rPr lang="en-US" b="1" dirty="0" err="1">
                <a:latin typeface="Times New Roman" panose="02020603050405020304" pitchFamily="18" charset="0"/>
                <a:cs typeface="Times New Roman" panose="02020603050405020304" pitchFamily="18" charset="0"/>
              </a:rPr>
              <a:t>Adoor</a:t>
            </a:r>
            <a:endParaRPr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DEEFDBB-5654-4AB1-9BBF-857E8C0DCF5F}"/>
              </a:ext>
            </a:extLst>
          </p:cNvPr>
          <p:cNvSpPr>
            <a:spLocks noGrp="1"/>
          </p:cNvSpPr>
          <p:nvPr>
            <p:ph type="sldNum" sz="quarter" idx="12"/>
          </p:nvPr>
        </p:nvSpPr>
        <p:spPr>
          <a:xfrm>
            <a:off x="10930370" y="6489700"/>
            <a:ext cx="542697" cy="279400"/>
          </a:xfrm>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5" name="Date Placeholder 4">
            <a:extLst>
              <a:ext uri="{FF2B5EF4-FFF2-40B4-BE49-F238E27FC236}">
                <a16:creationId xmlns:a16="http://schemas.microsoft.com/office/drawing/2014/main" id="{5A21FA41-066D-412F-80C0-7C5C764CADC2}"/>
              </a:ext>
            </a:extLst>
          </p:cNvPr>
          <p:cNvSpPr>
            <a:spLocks noGrp="1"/>
          </p:cNvSpPr>
          <p:nvPr>
            <p:ph type="dt" sz="half" idx="10"/>
          </p:nvPr>
        </p:nvSpPr>
        <p:spPr>
          <a:xfrm>
            <a:off x="-297533" y="6489700"/>
            <a:ext cx="1600200" cy="279400"/>
          </a:xfrm>
        </p:spPr>
        <p:txBody>
          <a:bodyPr/>
          <a:lstStyle/>
          <a:p>
            <a:r>
              <a:rPr lang="en-US" dirty="0"/>
              <a:t>3/25/2022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2775620" y="643420"/>
            <a:ext cx="708932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DATA FLOW DIAGRAM</a:t>
            </a:r>
            <a:endParaRPr lang="en-US" dirty="0"/>
          </a:p>
        </p:txBody>
      </p:sp>
      <p:pic>
        <p:nvPicPr>
          <p:cNvPr id="146" name="Google Shape;146;p20"/>
          <p:cNvPicPr preferRelativeResize="0">
            <a:picLocks noGrp="1"/>
          </p:cNvPicPr>
          <p:nvPr>
            <p:ph idx="1"/>
          </p:nvPr>
        </p:nvPicPr>
        <p:blipFill rotWithShape="1">
          <a:blip r:embed="rId3">
            <a:alphaModFix/>
          </a:blip>
          <a:srcRect/>
          <a:stretch/>
        </p:blipFill>
        <p:spPr>
          <a:xfrm>
            <a:off x="1666984" y="2509808"/>
            <a:ext cx="8310852" cy="3459192"/>
          </a:xfrm>
          <a:prstGeom prst="rect">
            <a:avLst/>
          </a:prstGeom>
          <a:noFill/>
          <a:ln>
            <a:noFill/>
          </a:ln>
        </p:spPr>
      </p:pic>
      <p:sp>
        <p:nvSpPr>
          <p:cNvPr id="147" name="Google Shape;147;p20"/>
          <p:cNvSpPr txBox="1">
            <a:spLocks noGrp="1"/>
          </p:cNvSpPr>
          <p:nvPr>
            <p:ph type="ftr" sz="quarter" idx="11"/>
          </p:nvPr>
        </p:nvSpPr>
        <p:spPr>
          <a:xfrm>
            <a:off x="2169460" y="6417574"/>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dirty="0">
                <a:solidFill>
                  <a:schemeClr val="dk1"/>
                </a:solidFill>
                <a:latin typeface="Times New Roman" panose="02020603050405020304" pitchFamily="18" charset="0"/>
                <a:cs typeface="Times New Roman" panose="02020603050405020304" pitchFamily="18" charset="0"/>
              </a:rPr>
              <a:t>Department of computer Science Engineering  College of Engineering </a:t>
            </a:r>
            <a:r>
              <a:rPr lang="en-US" b="1" dirty="0" err="1">
                <a:solidFill>
                  <a:schemeClr val="dk1"/>
                </a:solidFill>
                <a:latin typeface="Times New Roman" panose="02020603050405020304" pitchFamily="18" charset="0"/>
                <a:cs typeface="Times New Roman" panose="02020603050405020304" pitchFamily="18" charset="0"/>
              </a:rPr>
              <a:t>Adoor</a:t>
            </a:r>
            <a:endParaRPr b="1" dirty="0">
              <a:solidFill>
                <a:schemeClr val="dk1"/>
              </a:solidFill>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1B87DCB-C4BF-4048-850E-8646B9EC08AD}"/>
              </a:ext>
            </a:extLst>
          </p:cNvPr>
          <p:cNvSpPr>
            <a:spLocks noGrp="1"/>
          </p:cNvSpPr>
          <p:nvPr>
            <p:ph type="sldNum" sz="quarter" idx="12"/>
          </p:nvPr>
        </p:nvSpPr>
        <p:spPr>
          <a:xfrm>
            <a:off x="10870736" y="6433035"/>
            <a:ext cx="542697" cy="279400"/>
          </a:xfrm>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5" name="Date Placeholder 4">
            <a:extLst>
              <a:ext uri="{FF2B5EF4-FFF2-40B4-BE49-F238E27FC236}">
                <a16:creationId xmlns:a16="http://schemas.microsoft.com/office/drawing/2014/main" id="{23E343B9-3B4C-45FB-B213-4BD8D2CC771E}"/>
              </a:ext>
            </a:extLst>
          </p:cNvPr>
          <p:cNvSpPr>
            <a:spLocks noGrp="1"/>
          </p:cNvSpPr>
          <p:nvPr>
            <p:ph type="dt" sz="half" idx="10"/>
          </p:nvPr>
        </p:nvSpPr>
        <p:spPr>
          <a:xfrm>
            <a:off x="-128428" y="6433035"/>
            <a:ext cx="1600200" cy="279400"/>
          </a:xfrm>
        </p:spPr>
        <p:txBody>
          <a:bodyPr/>
          <a:lstStyle/>
          <a:p>
            <a:r>
              <a:rPr lang="en-US" dirty="0"/>
              <a:t>3/25/2022</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324</TotalTime>
  <Words>1354</Words>
  <Application>Microsoft Office PowerPoint</Application>
  <PresentationFormat>Widescreen</PresentationFormat>
  <Paragraphs>200</Paragraphs>
  <Slides>23</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Times New Roman</vt:lpstr>
      <vt:lpstr>Arimo</vt:lpstr>
      <vt:lpstr>Arial Black</vt:lpstr>
      <vt:lpstr>Wingdings</vt:lpstr>
      <vt:lpstr>Arial</vt:lpstr>
      <vt:lpstr>Garamond</vt:lpstr>
      <vt:lpstr>Noto Sans Symbols</vt:lpstr>
      <vt:lpstr>Calibri</vt:lpstr>
      <vt:lpstr>Lato</vt:lpstr>
      <vt:lpstr>Organic</vt:lpstr>
      <vt:lpstr>PowerPoint Presentation</vt:lpstr>
      <vt:lpstr>CONTENTS                  </vt:lpstr>
      <vt:lpstr>AIM</vt:lpstr>
      <vt:lpstr>INTRODUCTION</vt:lpstr>
      <vt:lpstr>FIVE TYPES OF SHIPS</vt:lpstr>
      <vt:lpstr>EXISTING SYSTEM</vt:lpstr>
      <vt:lpstr>DRAWBACKS</vt:lpstr>
      <vt:lpstr>PROPOSED SYSTEM</vt:lpstr>
      <vt:lpstr>DATA FLOW DIAGRAM</vt:lpstr>
      <vt:lpstr>MODULES</vt:lpstr>
      <vt:lpstr>DATASET CREATION</vt:lpstr>
      <vt:lpstr>TRIPLET SAMPLING</vt:lpstr>
      <vt:lpstr>ARCHITECTURE CREATION </vt:lpstr>
      <vt:lpstr>TRAINING AND SAVING MODEL</vt:lpstr>
      <vt:lpstr>PREDICTION</vt:lpstr>
      <vt:lpstr>GRAPHICAL USER INTERFACE</vt:lpstr>
      <vt:lpstr>ADVANTAGES</vt:lpstr>
      <vt:lpstr>FUTURE SCOPE</vt:lpstr>
      <vt:lpstr>SYSTEM SPECIFICATIONS</vt:lpstr>
      <vt:lpstr>CONCLUSION</vt:lpstr>
      <vt:lpstr>REFERENCE</vt:lpstr>
      <vt:lpstr>      THANK YOU</vt:lpstr>
      <vt:lpstr>SAR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Ashil Johnson</cp:lastModifiedBy>
  <cp:revision>17</cp:revision>
  <dcterms:modified xsi:type="dcterms:W3CDTF">2022-05-31T09:48:15Z</dcterms:modified>
</cp:coreProperties>
</file>